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2"/>
  </p:notesMasterIdLst>
  <p:sldIdLst>
    <p:sldId id="258" r:id="rId2"/>
    <p:sldId id="336" r:id="rId3"/>
    <p:sldId id="299" r:id="rId4"/>
    <p:sldId id="338" r:id="rId5"/>
    <p:sldId id="348" r:id="rId6"/>
    <p:sldId id="350" r:id="rId7"/>
    <p:sldId id="340" r:id="rId8"/>
    <p:sldId id="342" r:id="rId9"/>
    <p:sldId id="344" r:id="rId10"/>
    <p:sldId id="345" r:id="rId11"/>
    <p:sldId id="349" r:id="rId12"/>
    <p:sldId id="315" r:id="rId13"/>
    <p:sldId id="319" r:id="rId14"/>
    <p:sldId id="318" r:id="rId15"/>
    <p:sldId id="317" r:id="rId16"/>
    <p:sldId id="330" r:id="rId17"/>
    <p:sldId id="333" r:id="rId18"/>
    <p:sldId id="335" r:id="rId19"/>
    <p:sldId id="297" r:id="rId20"/>
    <p:sldId id="286" r:id="rId2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Applebaum" initials="AA" lastIdx="0" clrIdx="0">
    <p:extLst>
      <p:ext uri="{19B8F6BF-5375-455C-9EA6-DF929625EA0E}">
        <p15:presenceInfo xmlns:p15="http://schemas.microsoft.com/office/powerpoint/2012/main" userId="S-1-5-21-1770093530-61729111-3643868403-41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259F"/>
    <a:srgbClr val="E56A54"/>
    <a:srgbClr val="F99D31"/>
    <a:srgbClr val="ED963E"/>
    <a:srgbClr val="89B6CA"/>
    <a:srgbClr val="B4BA4B"/>
    <a:srgbClr val="A6C7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FA0017-7D5F-4584-B4D0-96EC86E54821}" v="24" dt="2023-09-26T23:05:39.6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77" autoAdjust="0"/>
    <p:restoredTop sz="51695" autoAdjust="0"/>
  </p:normalViewPr>
  <p:slideViewPr>
    <p:cSldViewPr snapToGrid="0" snapToObjects="1">
      <p:cViewPr varScale="1">
        <p:scale>
          <a:sx n="57" d="100"/>
          <a:sy n="57" d="100"/>
        </p:scale>
        <p:origin x="3228" y="6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61" d="100"/>
          <a:sy n="61" d="100"/>
        </p:scale>
        <p:origin x="3197" y="-14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e Eng" userId="dc4f377dca598abf" providerId="LiveId" clId="{89E921F9-C9C4-4252-BC6C-D21812A01FE3}"/>
    <pc:docChg chg="modSld">
      <pc:chgData name="Denise Eng" userId="dc4f377dca598abf" providerId="LiveId" clId="{89E921F9-C9C4-4252-BC6C-D21812A01FE3}" dt="2023-09-15T22:38:47.444" v="4" actId="113"/>
      <pc:docMkLst>
        <pc:docMk/>
      </pc:docMkLst>
      <pc:sldChg chg="modNotesTx">
        <pc:chgData name="Denise Eng" userId="dc4f377dca598abf" providerId="LiveId" clId="{89E921F9-C9C4-4252-BC6C-D21812A01FE3}" dt="2023-09-15T22:38:47.444" v="4" actId="113"/>
        <pc:sldMkLst>
          <pc:docMk/>
          <pc:sldMk cId="2415148455" sldId="330"/>
        </pc:sldMkLst>
      </pc:sldChg>
      <pc:sldChg chg="modNotesTx">
        <pc:chgData name="Denise Eng" userId="dc4f377dca598abf" providerId="LiveId" clId="{89E921F9-C9C4-4252-BC6C-D21812A01FE3}" dt="2023-09-15T22:37:11.683" v="3" actId="113"/>
        <pc:sldMkLst>
          <pc:docMk/>
          <pc:sldMk cId="3111467893" sldId="336"/>
        </pc:sldMkLst>
      </pc:sldChg>
      <pc:sldChg chg="modNotesTx">
        <pc:chgData name="Denise Eng" userId="dc4f377dca598abf" providerId="LiveId" clId="{89E921F9-C9C4-4252-BC6C-D21812A01FE3}" dt="2023-09-15T20:58:23.579" v="2" actId="20577"/>
        <pc:sldMkLst>
          <pc:docMk/>
          <pc:sldMk cId="3284700897" sldId="350"/>
        </pc:sldMkLst>
      </pc:sldChg>
    </pc:docChg>
  </pc:docChgLst>
  <pc:docChgLst>
    <pc:chgData name="Twyla Olson" userId="dd0126c5-6e02-4e58-86cd-521d53ed1d90" providerId="ADAL" clId="{F2FA0017-7D5F-4584-B4D0-96EC86E54821}"/>
    <pc:docChg chg="undo redo custSel modSld">
      <pc:chgData name="Twyla Olson" userId="dd0126c5-6e02-4e58-86cd-521d53ed1d90" providerId="ADAL" clId="{F2FA0017-7D5F-4584-B4D0-96EC86E54821}" dt="2023-10-06T16:00:22.142" v="497" actId="255"/>
      <pc:docMkLst>
        <pc:docMk/>
      </pc:docMkLst>
      <pc:sldChg chg="modSp mod modNotesTx">
        <pc:chgData name="Twyla Olson" userId="dd0126c5-6e02-4e58-86cd-521d53ed1d90" providerId="ADAL" clId="{F2FA0017-7D5F-4584-B4D0-96EC86E54821}" dt="2023-09-26T22:46:45.895" v="280" actId="20577"/>
        <pc:sldMkLst>
          <pc:docMk/>
          <pc:sldMk cId="995131160" sldId="315"/>
        </pc:sldMkLst>
        <pc:spChg chg="mod">
          <ac:chgData name="Twyla Olson" userId="dd0126c5-6e02-4e58-86cd-521d53ed1d90" providerId="ADAL" clId="{F2FA0017-7D5F-4584-B4D0-96EC86E54821}" dt="2023-09-26T21:29:08.136" v="71" actId="1076"/>
          <ac:spMkLst>
            <pc:docMk/>
            <pc:sldMk cId="995131160" sldId="315"/>
            <ac:spMk id="5" creationId="{B1F7CA17-BACF-464B-85BA-8030B861922C}"/>
          </ac:spMkLst>
        </pc:spChg>
        <pc:spChg chg="mod">
          <ac:chgData name="Twyla Olson" userId="dd0126c5-6e02-4e58-86cd-521d53ed1d90" providerId="ADAL" clId="{F2FA0017-7D5F-4584-B4D0-96EC86E54821}" dt="2023-09-26T21:28:50.931" v="69" actId="1076"/>
          <ac:spMkLst>
            <pc:docMk/>
            <pc:sldMk cId="995131160" sldId="315"/>
            <ac:spMk id="7" creationId="{D5590F22-DB5F-A543-B232-E6A93C895808}"/>
          </ac:spMkLst>
        </pc:spChg>
      </pc:sldChg>
      <pc:sldChg chg="modSp mod modNotesTx">
        <pc:chgData name="Twyla Olson" userId="dd0126c5-6e02-4e58-86cd-521d53ed1d90" providerId="ADAL" clId="{F2FA0017-7D5F-4584-B4D0-96EC86E54821}" dt="2023-09-26T23:10:32.335" v="423" actId="20577"/>
        <pc:sldMkLst>
          <pc:docMk/>
          <pc:sldMk cId="579819981" sldId="317"/>
        </pc:sldMkLst>
        <pc:spChg chg="mod">
          <ac:chgData name="Twyla Olson" userId="dd0126c5-6e02-4e58-86cd-521d53ed1d90" providerId="ADAL" clId="{F2FA0017-7D5F-4584-B4D0-96EC86E54821}" dt="2023-09-26T21:30:31.446" v="102" actId="1076"/>
          <ac:spMkLst>
            <pc:docMk/>
            <pc:sldMk cId="579819981" sldId="317"/>
            <ac:spMk id="5" creationId="{B1F7CA17-BACF-464B-85BA-8030B861922C}"/>
          </ac:spMkLst>
        </pc:spChg>
        <pc:spChg chg="mod">
          <ac:chgData name="Twyla Olson" userId="dd0126c5-6e02-4e58-86cd-521d53ed1d90" providerId="ADAL" clId="{F2FA0017-7D5F-4584-B4D0-96EC86E54821}" dt="2023-09-26T21:30:28.748" v="101" actId="1076"/>
          <ac:spMkLst>
            <pc:docMk/>
            <pc:sldMk cId="579819981" sldId="317"/>
            <ac:spMk id="7" creationId="{D5590F22-DB5F-A543-B232-E6A93C895808}"/>
          </ac:spMkLst>
        </pc:spChg>
      </pc:sldChg>
      <pc:sldChg chg="modSp mod modNotesTx">
        <pc:chgData name="Twyla Olson" userId="dd0126c5-6e02-4e58-86cd-521d53ed1d90" providerId="ADAL" clId="{F2FA0017-7D5F-4584-B4D0-96EC86E54821}" dt="2023-09-26T22:53:33.128" v="300" actId="20577"/>
        <pc:sldMkLst>
          <pc:docMk/>
          <pc:sldMk cId="408215776" sldId="318"/>
        </pc:sldMkLst>
        <pc:spChg chg="mod">
          <ac:chgData name="Twyla Olson" userId="dd0126c5-6e02-4e58-86cd-521d53ed1d90" providerId="ADAL" clId="{F2FA0017-7D5F-4584-B4D0-96EC86E54821}" dt="2023-09-26T21:29:29.223" v="73" actId="1076"/>
          <ac:spMkLst>
            <pc:docMk/>
            <pc:sldMk cId="408215776" sldId="318"/>
            <ac:spMk id="7" creationId="{D5590F22-DB5F-A543-B232-E6A93C895808}"/>
          </ac:spMkLst>
        </pc:spChg>
      </pc:sldChg>
      <pc:sldChg chg="modSp mod modNotesTx">
        <pc:chgData name="Twyla Olson" userId="dd0126c5-6e02-4e58-86cd-521d53ed1d90" providerId="ADAL" clId="{F2FA0017-7D5F-4584-B4D0-96EC86E54821}" dt="2023-09-26T23:14:12.991" v="443" actId="20577"/>
        <pc:sldMkLst>
          <pc:docMk/>
          <pc:sldMk cId="175984310" sldId="319"/>
        </pc:sldMkLst>
        <pc:spChg chg="mod">
          <ac:chgData name="Twyla Olson" userId="dd0126c5-6e02-4e58-86cd-521d53ed1d90" providerId="ADAL" clId="{F2FA0017-7D5F-4584-B4D0-96EC86E54821}" dt="2023-09-26T21:29:21.974" v="72" actId="1076"/>
          <ac:spMkLst>
            <pc:docMk/>
            <pc:sldMk cId="175984310" sldId="319"/>
            <ac:spMk id="5" creationId="{B1F7CA17-BACF-464B-85BA-8030B861922C}"/>
          </ac:spMkLst>
        </pc:spChg>
      </pc:sldChg>
      <pc:sldChg chg="modSp mod modNotesTx">
        <pc:chgData name="Twyla Olson" userId="dd0126c5-6e02-4e58-86cd-521d53ed1d90" providerId="ADAL" clId="{F2FA0017-7D5F-4584-B4D0-96EC86E54821}" dt="2023-09-26T23:01:02.298" v="334" actId="20577"/>
        <pc:sldMkLst>
          <pc:docMk/>
          <pc:sldMk cId="2415148455" sldId="330"/>
        </pc:sldMkLst>
        <pc:spChg chg="mod">
          <ac:chgData name="Twyla Olson" userId="dd0126c5-6e02-4e58-86cd-521d53ed1d90" providerId="ADAL" clId="{F2FA0017-7D5F-4584-B4D0-96EC86E54821}" dt="2023-09-26T21:31:08.788" v="117" actId="1076"/>
          <ac:spMkLst>
            <pc:docMk/>
            <pc:sldMk cId="2415148455" sldId="330"/>
            <ac:spMk id="5" creationId="{B1F7CA17-BACF-464B-85BA-8030B861922C}"/>
          </ac:spMkLst>
        </pc:spChg>
      </pc:sldChg>
      <pc:sldChg chg="modSp mod modNotesTx">
        <pc:chgData name="Twyla Olson" userId="dd0126c5-6e02-4e58-86cd-521d53ed1d90" providerId="ADAL" clId="{F2FA0017-7D5F-4584-B4D0-96EC86E54821}" dt="2023-09-26T23:06:11.130" v="381" actId="20577"/>
        <pc:sldMkLst>
          <pc:docMk/>
          <pc:sldMk cId="3423232741" sldId="333"/>
        </pc:sldMkLst>
        <pc:spChg chg="mod">
          <ac:chgData name="Twyla Olson" userId="dd0126c5-6e02-4e58-86cd-521d53ed1d90" providerId="ADAL" clId="{F2FA0017-7D5F-4584-B4D0-96EC86E54821}" dt="2023-09-26T21:31:31.051" v="122" actId="1076"/>
          <ac:spMkLst>
            <pc:docMk/>
            <pc:sldMk cId="3423232741" sldId="333"/>
            <ac:spMk id="5" creationId="{B1F7CA17-BACF-464B-85BA-8030B861922C}"/>
          </ac:spMkLst>
        </pc:spChg>
        <pc:spChg chg="mod">
          <ac:chgData name="Twyla Olson" userId="dd0126c5-6e02-4e58-86cd-521d53ed1d90" providerId="ADAL" clId="{F2FA0017-7D5F-4584-B4D0-96EC86E54821}" dt="2023-09-26T21:31:22.176" v="120" actId="5793"/>
          <ac:spMkLst>
            <pc:docMk/>
            <pc:sldMk cId="3423232741" sldId="333"/>
            <ac:spMk id="7" creationId="{D5590F22-DB5F-A543-B232-E6A93C895808}"/>
          </ac:spMkLst>
        </pc:spChg>
      </pc:sldChg>
      <pc:sldChg chg="modSp mod">
        <pc:chgData name="Twyla Olson" userId="dd0126c5-6e02-4e58-86cd-521d53ed1d90" providerId="ADAL" clId="{F2FA0017-7D5F-4584-B4D0-96EC86E54821}" dt="2023-09-26T21:32:13.352" v="124" actId="1076"/>
        <pc:sldMkLst>
          <pc:docMk/>
          <pc:sldMk cId="2807751222" sldId="335"/>
        </pc:sldMkLst>
        <pc:spChg chg="mod">
          <ac:chgData name="Twyla Olson" userId="dd0126c5-6e02-4e58-86cd-521d53ed1d90" providerId="ADAL" clId="{F2FA0017-7D5F-4584-B4D0-96EC86E54821}" dt="2023-09-26T21:32:13.352" v="124" actId="1076"/>
          <ac:spMkLst>
            <pc:docMk/>
            <pc:sldMk cId="2807751222" sldId="335"/>
            <ac:spMk id="5" creationId="{B1F7CA17-BACF-464B-85BA-8030B861922C}"/>
          </ac:spMkLst>
        </pc:spChg>
      </pc:sldChg>
      <pc:sldChg chg="modSp mod modNotesTx">
        <pc:chgData name="Twyla Olson" userId="dd0126c5-6e02-4e58-86cd-521d53ed1d90" providerId="ADAL" clId="{F2FA0017-7D5F-4584-B4D0-96EC86E54821}" dt="2023-09-26T21:36:26.869" v="126"/>
        <pc:sldMkLst>
          <pc:docMk/>
          <pc:sldMk cId="3111467893" sldId="336"/>
        </pc:sldMkLst>
        <pc:spChg chg="mod">
          <ac:chgData name="Twyla Olson" userId="dd0126c5-6e02-4e58-86cd-521d53ed1d90" providerId="ADAL" clId="{F2FA0017-7D5F-4584-B4D0-96EC86E54821}" dt="2023-09-26T21:23:25.026" v="0" actId="1076"/>
          <ac:spMkLst>
            <pc:docMk/>
            <pc:sldMk cId="3111467893" sldId="336"/>
            <ac:spMk id="5" creationId="{B1F7CA17-BACF-464B-85BA-8030B861922C}"/>
          </ac:spMkLst>
        </pc:spChg>
      </pc:sldChg>
      <pc:sldChg chg="modNotesTx">
        <pc:chgData name="Twyla Olson" userId="dd0126c5-6e02-4e58-86cd-521d53ed1d90" providerId="ADAL" clId="{F2FA0017-7D5F-4584-B4D0-96EC86E54821}" dt="2023-09-26T22:15:56.977" v="141" actId="20577"/>
        <pc:sldMkLst>
          <pc:docMk/>
          <pc:sldMk cId="2876957522" sldId="338"/>
        </pc:sldMkLst>
      </pc:sldChg>
      <pc:sldChg chg="modSp mod modNotesTx">
        <pc:chgData name="Twyla Olson" userId="dd0126c5-6e02-4e58-86cd-521d53ed1d90" providerId="ADAL" clId="{F2FA0017-7D5F-4584-B4D0-96EC86E54821}" dt="2023-10-06T16:00:22.142" v="497" actId="255"/>
        <pc:sldMkLst>
          <pc:docMk/>
          <pc:sldMk cId="2348990482" sldId="340"/>
        </pc:sldMkLst>
        <pc:spChg chg="mod">
          <ac:chgData name="Twyla Olson" userId="dd0126c5-6e02-4e58-86cd-521d53ed1d90" providerId="ADAL" clId="{F2FA0017-7D5F-4584-B4D0-96EC86E54821}" dt="2023-09-26T21:25:02.647" v="14" actId="948"/>
          <ac:spMkLst>
            <pc:docMk/>
            <pc:sldMk cId="2348990482" sldId="340"/>
            <ac:spMk id="5" creationId="{B1F7CA17-BACF-464B-85BA-8030B861922C}"/>
          </ac:spMkLst>
        </pc:spChg>
        <pc:spChg chg="mod">
          <ac:chgData name="Twyla Olson" userId="dd0126c5-6e02-4e58-86cd-521d53ed1d90" providerId="ADAL" clId="{F2FA0017-7D5F-4584-B4D0-96EC86E54821}" dt="2023-10-06T16:00:22.142" v="497" actId="255"/>
          <ac:spMkLst>
            <pc:docMk/>
            <pc:sldMk cId="2348990482" sldId="340"/>
            <ac:spMk id="7" creationId="{D5590F22-DB5F-A543-B232-E6A93C895808}"/>
          </ac:spMkLst>
        </pc:spChg>
      </pc:sldChg>
      <pc:sldChg chg="modSp mod modNotesTx">
        <pc:chgData name="Twyla Olson" userId="dd0126c5-6e02-4e58-86cd-521d53ed1d90" providerId="ADAL" clId="{F2FA0017-7D5F-4584-B4D0-96EC86E54821}" dt="2023-09-26T22:33:48.620" v="198" actId="20577"/>
        <pc:sldMkLst>
          <pc:docMk/>
          <pc:sldMk cId="344137922" sldId="342"/>
        </pc:sldMkLst>
        <pc:spChg chg="mod">
          <ac:chgData name="Twyla Olson" userId="dd0126c5-6e02-4e58-86cd-521d53ed1d90" providerId="ADAL" clId="{F2FA0017-7D5F-4584-B4D0-96EC86E54821}" dt="2023-09-26T21:26:23.374" v="36" actId="1076"/>
          <ac:spMkLst>
            <pc:docMk/>
            <pc:sldMk cId="344137922" sldId="342"/>
            <ac:spMk id="5" creationId="{B1F7CA17-BACF-464B-85BA-8030B861922C}"/>
          </ac:spMkLst>
        </pc:spChg>
        <pc:spChg chg="mod">
          <ac:chgData name="Twyla Olson" userId="dd0126c5-6e02-4e58-86cd-521d53ed1d90" providerId="ADAL" clId="{F2FA0017-7D5F-4584-B4D0-96EC86E54821}" dt="2023-09-26T21:26:27.138" v="37" actId="1076"/>
          <ac:spMkLst>
            <pc:docMk/>
            <pc:sldMk cId="344137922" sldId="342"/>
            <ac:spMk id="7" creationId="{D5590F22-DB5F-A543-B232-E6A93C895808}"/>
          </ac:spMkLst>
        </pc:spChg>
      </pc:sldChg>
      <pc:sldChg chg="modSp mod modNotesTx">
        <pc:chgData name="Twyla Olson" userId="dd0126c5-6e02-4e58-86cd-521d53ed1d90" providerId="ADAL" clId="{F2FA0017-7D5F-4584-B4D0-96EC86E54821}" dt="2023-09-26T22:37:59.908" v="230" actId="20577"/>
        <pc:sldMkLst>
          <pc:docMk/>
          <pc:sldMk cId="3364178695" sldId="344"/>
        </pc:sldMkLst>
        <pc:spChg chg="mod">
          <ac:chgData name="Twyla Olson" userId="dd0126c5-6e02-4e58-86cd-521d53ed1d90" providerId="ADAL" clId="{F2FA0017-7D5F-4584-B4D0-96EC86E54821}" dt="2023-09-26T21:26:36.532" v="38" actId="1076"/>
          <ac:spMkLst>
            <pc:docMk/>
            <pc:sldMk cId="3364178695" sldId="344"/>
            <ac:spMk id="5" creationId="{B1F7CA17-BACF-464B-85BA-8030B861922C}"/>
          </ac:spMkLst>
        </pc:spChg>
        <pc:spChg chg="mod">
          <ac:chgData name="Twyla Olson" userId="dd0126c5-6e02-4e58-86cd-521d53ed1d90" providerId="ADAL" clId="{F2FA0017-7D5F-4584-B4D0-96EC86E54821}" dt="2023-09-26T21:26:39.894" v="39" actId="1076"/>
          <ac:spMkLst>
            <pc:docMk/>
            <pc:sldMk cId="3364178695" sldId="344"/>
            <ac:spMk id="7" creationId="{D5590F22-DB5F-A543-B232-E6A93C895808}"/>
          </ac:spMkLst>
        </pc:spChg>
      </pc:sldChg>
      <pc:sldChg chg="modSp mod modNotesTx">
        <pc:chgData name="Twyla Olson" userId="dd0126c5-6e02-4e58-86cd-521d53ed1d90" providerId="ADAL" clId="{F2FA0017-7D5F-4584-B4D0-96EC86E54821}" dt="2023-09-26T23:15:20.104" v="453" actId="20577"/>
        <pc:sldMkLst>
          <pc:docMk/>
          <pc:sldMk cId="2752194740" sldId="345"/>
        </pc:sldMkLst>
        <pc:spChg chg="mod">
          <ac:chgData name="Twyla Olson" userId="dd0126c5-6e02-4e58-86cd-521d53ed1d90" providerId="ADAL" clId="{F2FA0017-7D5F-4584-B4D0-96EC86E54821}" dt="2023-09-26T21:27:20.704" v="53" actId="1076"/>
          <ac:spMkLst>
            <pc:docMk/>
            <pc:sldMk cId="2752194740" sldId="345"/>
            <ac:spMk id="5" creationId="{B1F7CA17-BACF-464B-85BA-8030B861922C}"/>
          </ac:spMkLst>
        </pc:spChg>
        <pc:spChg chg="mod">
          <ac:chgData name="Twyla Olson" userId="dd0126c5-6e02-4e58-86cd-521d53ed1d90" providerId="ADAL" clId="{F2FA0017-7D5F-4584-B4D0-96EC86E54821}" dt="2023-09-26T21:27:49.761" v="56" actId="1076"/>
          <ac:spMkLst>
            <pc:docMk/>
            <pc:sldMk cId="2752194740" sldId="345"/>
            <ac:spMk id="7" creationId="{D5590F22-DB5F-A543-B232-E6A93C895808}"/>
          </ac:spMkLst>
        </pc:spChg>
      </pc:sldChg>
      <pc:sldChg chg="modSp mod modNotesTx">
        <pc:chgData name="Twyla Olson" userId="dd0126c5-6e02-4e58-86cd-521d53ed1d90" providerId="ADAL" clId="{F2FA0017-7D5F-4584-B4D0-96EC86E54821}" dt="2023-09-26T23:21:03.098" v="493" actId="20577"/>
        <pc:sldMkLst>
          <pc:docMk/>
          <pc:sldMk cId="4182098538" sldId="348"/>
        </pc:sldMkLst>
        <pc:spChg chg="mod">
          <ac:chgData name="Twyla Olson" userId="dd0126c5-6e02-4e58-86cd-521d53ed1d90" providerId="ADAL" clId="{F2FA0017-7D5F-4584-B4D0-96EC86E54821}" dt="2023-09-26T21:23:57.562" v="4" actId="1076"/>
          <ac:spMkLst>
            <pc:docMk/>
            <pc:sldMk cId="4182098538" sldId="348"/>
            <ac:spMk id="5" creationId="{B1F7CA17-BACF-464B-85BA-8030B861922C}"/>
          </ac:spMkLst>
        </pc:spChg>
      </pc:sldChg>
      <pc:sldChg chg="modSp mod modNotesTx">
        <pc:chgData name="Twyla Olson" userId="dd0126c5-6e02-4e58-86cd-521d53ed1d90" providerId="ADAL" clId="{F2FA0017-7D5F-4584-B4D0-96EC86E54821}" dt="2023-09-26T22:44:45.576" v="278" actId="20577"/>
        <pc:sldMkLst>
          <pc:docMk/>
          <pc:sldMk cId="3114840544" sldId="349"/>
        </pc:sldMkLst>
        <pc:spChg chg="mod">
          <ac:chgData name="Twyla Olson" userId="dd0126c5-6e02-4e58-86cd-521d53ed1d90" providerId="ADAL" clId="{F2FA0017-7D5F-4584-B4D0-96EC86E54821}" dt="2023-09-26T21:28:03.359" v="57" actId="1076"/>
          <ac:spMkLst>
            <pc:docMk/>
            <pc:sldMk cId="3114840544" sldId="349"/>
            <ac:spMk id="5" creationId="{B1F7CA17-BACF-464B-85BA-8030B861922C}"/>
          </ac:spMkLst>
        </pc:spChg>
        <pc:spChg chg="mod">
          <ac:chgData name="Twyla Olson" userId="dd0126c5-6e02-4e58-86cd-521d53ed1d90" providerId="ADAL" clId="{F2FA0017-7D5F-4584-B4D0-96EC86E54821}" dt="2023-09-26T21:28:07.188" v="58" actId="1076"/>
          <ac:spMkLst>
            <pc:docMk/>
            <pc:sldMk cId="3114840544" sldId="349"/>
            <ac:spMk id="7" creationId="{D5590F22-DB5F-A543-B232-E6A93C895808}"/>
          </ac:spMkLst>
        </pc:spChg>
      </pc:sldChg>
      <pc:sldChg chg="modSp mod modNotesTx">
        <pc:chgData name="Twyla Olson" userId="dd0126c5-6e02-4e58-86cd-521d53ed1d90" providerId="ADAL" clId="{F2FA0017-7D5F-4584-B4D0-96EC86E54821}" dt="2023-09-26T22:22:10.679" v="153" actId="20577"/>
        <pc:sldMkLst>
          <pc:docMk/>
          <pc:sldMk cId="3284700897" sldId="350"/>
        </pc:sldMkLst>
        <pc:spChg chg="mod">
          <ac:chgData name="Twyla Olson" userId="dd0126c5-6e02-4e58-86cd-521d53ed1d90" providerId="ADAL" clId="{F2FA0017-7D5F-4584-B4D0-96EC86E54821}" dt="2023-09-26T21:24:09.609" v="5" actId="1076"/>
          <ac:spMkLst>
            <pc:docMk/>
            <pc:sldMk cId="3284700897" sldId="350"/>
            <ac:spMk id="5" creationId="{B1F7CA17-BACF-464B-85BA-8030B861922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CF4B2B7A-D832-3442-AD70-3A1EC6ADF347}" type="datetimeFigureOut">
              <a:rPr lang="en-US" smtClean="0"/>
              <a:t>10/6/2023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09CB6DB9-404A-DA4B-A664-E75A260D8BC6}" type="slidenum">
              <a:rPr lang="en-US" smtClean="0"/>
              <a:t>‹#›</a:t>
            </a:fld>
            <a:endParaRPr lang="en-US"/>
          </a:p>
        </p:txBody>
      </p:sp>
    </p:spTree>
    <p:extLst>
      <p:ext uri="{BB962C8B-B14F-4D97-AF65-F5344CB8AC3E}">
        <p14:creationId xmlns:p14="http://schemas.microsoft.com/office/powerpoint/2010/main" val="3246294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dhs.state.mn.us/main/idcplg?IdcService=GET_DYNAMIC_CONVERSION&amp;RevisionSelectionMethod=LatestReleased&amp;dDocName=ID_058155"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2000"/>
              </a:lnSpc>
              <a:spcBef>
                <a:spcPts val="1000"/>
              </a:spcBef>
              <a:spcAft>
                <a:spcPts val="1000"/>
              </a:spcAft>
            </a:pPr>
            <a:r>
              <a:rPr lang="en-US" dirty="0"/>
              <a:t>Placeholder for 5-10 seconds.</a:t>
            </a:r>
          </a:p>
        </p:txBody>
      </p:sp>
      <p:sp>
        <p:nvSpPr>
          <p:cNvPr id="4" name="Slide Number Placeholder 3"/>
          <p:cNvSpPr>
            <a:spLocks noGrp="1"/>
          </p:cNvSpPr>
          <p:nvPr>
            <p:ph type="sldNum" sz="quarter" idx="5"/>
          </p:nvPr>
        </p:nvSpPr>
        <p:spPr/>
        <p:txBody>
          <a:bodyPr/>
          <a:lstStyle/>
          <a:p>
            <a:fld id="{09CB6DB9-404A-DA4B-A664-E75A260D8BC6}" type="slidenum">
              <a:rPr lang="en-US" smtClean="0"/>
              <a:t>1</a:t>
            </a:fld>
            <a:endParaRPr lang="en-US"/>
          </a:p>
        </p:txBody>
      </p:sp>
    </p:spTree>
    <p:extLst>
      <p:ext uri="{BB962C8B-B14F-4D97-AF65-F5344CB8AC3E}">
        <p14:creationId xmlns:p14="http://schemas.microsoft.com/office/powerpoint/2010/main" val="2545810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200" b="0" dirty="0">
                <a:solidFill>
                  <a:srgbClr val="7030A0"/>
                </a:solidFill>
              </a:rPr>
              <a:t>The Family Violence Prevention and Services Act grant program, abbreviated FVPSA </a:t>
            </a:r>
            <a:r>
              <a:rPr lang="en-US" sz="6200" b="1" dirty="0">
                <a:solidFill>
                  <a:srgbClr val="7030A0"/>
                </a:solidFill>
              </a:rPr>
              <a:t>(Pronounced </a:t>
            </a:r>
            <a:r>
              <a:rPr lang="en-US" sz="6200" b="1" dirty="0" err="1">
                <a:solidFill>
                  <a:srgbClr val="7030A0"/>
                </a:solidFill>
              </a:rPr>
              <a:t>fip-sah</a:t>
            </a:r>
            <a:r>
              <a:rPr lang="en-US" sz="6200" b="1" dirty="0">
                <a:solidFill>
                  <a:srgbClr val="7030A0"/>
                </a:solidFill>
              </a:rPr>
              <a:t>), </a:t>
            </a:r>
            <a:r>
              <a:rPr lang="en-US" sz="6200" b="0" dirty="0">
                <a:solidFill>
                  <a:srgbClr val="7030A0"/>
                </a:solidFill>
              </a:rPr>
              <a:t>is a </a:t>
            </a:r>
            <a:r>
              <a:rPr lang="en-US" sz="6200" b="0" i="0" dirty="0">
                <a:solidFill>
                  <a:srgbClr val="7030A0"/>
                </a:solidFill>
                <a:effectLst/>
              </a:rPr>
              <a:t>federal funding source that supports immediate shelter and supportive services for survivors.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500" b="0" dirty="0"/>
          </a:p>
          <a:p>
            <a:r>
              <a:rPr lang="en-US" sz="6200" b="0" dirty="0"/>
              <a:t>FVPSA (</a:t>
            </a:r>
            <a:r>
              <a:rPr lang="en-US" sz="6200" b="0" dirty="0" err="1"/>
              <a:t>fip-sah</a:t>
            </a:r>
            <a:r>
              <a:rPr lang="en-US" sz="6200" b="0" dirty="0"/>
              <a:t>) funding is administered by the Department of Health and Human Services, or HHS. </a:t>
            </a:r>
            <a:r>
              <a:rPr lang="en-US" sz="6200" b="0" dirty="0">
                <a:solidFill>
                  <a:srgbClr val="7030A0"/>
                </a:solidFill>
              </a:rPr>
              <a:t>State administrators receive formula funding from HHS, who then distribute it to victim service providers through a competitive application process. </a:t>
            </a:r>
          </a:p>
          <a:p>
            <a:endParaRPr lang="en-US" sz="2500" b="0" dirty="0"/>
          </a:p>
          <a:p>
            <a:r>
              <a:rPr lang="en-US" sz="6200" b="0" dirty="0"/>
              <a:t>FVPSA (</a:t>
            </a:r>
            <a:r>
              <a:rPr lang="en-US" sz="6200" b="0" dirty="0" err="1"/>
              <a:t>fip-sah</a:t>
            </a:r>
            <a:r>
              <a:rPr lang="en-US" sz="6200" b="0" dirty="0"/>
              <a:t>) funding supports a wide array of shelter programming and supportive services, including housing-related services. Some examples of eligible activities are: </a:t>
            </a:r>
          </a:p>
          <a:p>
            <a:pPr marL="685800" lvl="1" indent="0">
              <a:buFont typeface="Arial" panose="020B0604020202020204" pitchFamily="34" charset="0"/>
              <a:buNone/>
            </a:pPr>
            <a:r>
              <a:rPr lang="en-US" sz="6200" b="0" i="0" dirty="0">
                <a:solidFill>
                  <a:srgbClr val="7030A0"/>
                </a:solidFill>
                <a:effectLst/>
                <a:latin typeface="+mj-lt"/>
              </a:rPr>
              <a:t>Shelter</a:t>
            </a:r>
          </a:p>
          <a:p>
            <a:pPr marL="685800" lvl="1" indent="0">
              <a:buFont typeface="Arial" panose="020B0604020202020204" pitchFamily="34" charset="0"/>
              <a:buNone/>
            </a:pPr>
            <a:r>
              <a:rPr lang="en-US" sz="6200" b="0" i="0" dirty="0">
                <a:solidFill>
                  <a:srgbClr val="7030A0"/>
                </a:solidFill>
                <a:effectLst/>
                <a:latin typeface="+mj-lt"/>
              </a:rPr>
              <a:t>Safety planning, crisis counseling and information and referral</a:t>
            </a:r>
          </a:p>
          <a:p>
            <a:pPr marL="685800" lvl="1" indent="0">
              <a:buFont typeface="Arial" panose="020B0604020202020204" pitchFamily="34" charset="0"/>
              <a:buNone/>
            </a:pPr>
            <a:r>
              <a:rPr lang="en-US" sz="6200" b="0" i="0" dirty="0">
                <a:solidFill>
                  <a:srgbClr val="7030A0"/>
                </a:solidFill>
                <a:effectLst/>
                <a:latin typeface="+mj-lt"/>
              </a:rPr>
              <a:t>Legal advocacy, and,</a:t>
            </a:r>
          </a:p>
          <a:p>
            <a:pPr marL="685800" lvl="1" indent="0">
              <a:buFont typeface="Arial" panose="020B0604020202020204" pitchFamily="34" charset="0"/>
              <a:buNone/>
            </a:pPr>
            <a:r>
              <a:rPr lang="en-US" sz="6200" b="0" i="0" dirty="0">
                <a:solidFill>
                  <a:srgbClr val="7030A0"/>
                </a:solidFill>
                <a:effectLst/>
                <a:latin typeface="+mj-lt"/>
              </a:rPr>
              <a:t>Additional support services</a:t>
            </a:r>
          </a:p>
          <a:p>
            <a:pPr marL="685800" lvl="1" indent="0">
              <a:buFont typeface="Arial" panose="020B0604020202020204" pitchFamily="34" charset="0"/>
              <a:buNone/>
            </a:pPr>
            <a:r>
              <a:rPr lang="en-US" sz="6200" b="0" i="0" dirty="0">
                <a:solidFill>
                  <a:srgbClr val="7030A0"/>
                </a:solidFill>
                <a:effectLst/>
                <a:latin typeface="+mj-lt"/>
              </a:rPr>
              <a:t>FVPSA (</a:t>
            </a:r>
            <a:r>
              <a:rPr lang="en-US" sz="6200" b="0" i="0" dirty="0" err="1">
                <a:solidFill>
                  <a:srgbClr val="7030A0"/>
                </a:solidFill>
                <a:effectLst/>
                <a:latin typeface="+mj-lt"/>
              </a:rPr>
              <a:t>fip-sah</a:t>
            </a:r>
            <a:r>
              <a:rPr lang="en-US" sz="6200" b="0" i="0" dirty="0">
                <a:solidFill>
                  <a:srgbClr val="7030A0"/>
                </a:solidFill>
                <a:effectLst/>
                <a:latin typeface="+mj-lt"/>
              </a:rPr>
              <a:t>) also supports Coalitions and The National Domestic Violence Hotline </a:t>
            </a:r>
          </a:p>
          <a:p>
            <a:endParaRPr lang="en-US" dirty="0"/>
          </a:p>
        </p:txBody>
      </p:sp>
      <p:sp>
        <p:nvSpPr>
          <p:cNvPr id="4" name="Slide Number Placeholder 3"/>
          <p:cNvSpPr>
            <a:spLocks noGrp="1"/>
          </p:cNvSpPr>
          <p:nvPr>
            <p:ph type="sldNum" sz="quarter" idx="5"/>
          </p:nvPr>
        </p:nvSpPr>
        <p:spPr/>
        <p:txBody>
          <a:bodyPr/>
          <a:lstStyle/>
          <a:p>
            <a:fld id="{09CB6DB9-404A-DA4B-A664-E75A260D8BC6}" type="slidenum">
              <a:rPr lang="en-US" smtClean="0"/>
              <a:t>10</a:t>
            </a:fld>
            <a:endParaRPr lang="en-US"/>
          </a:p>
        </p:txBody>
      </p:sp>
    </p:spTree>
    <p:extLst>
      <p:ext uri="{BB962C8B-B14F-4D97-AF65-F5344CB8AC3E}">
        <p14:creationId xmlns:p14="http://schemas.microsoft.com/office/powerpoint/2010/main" val="3090665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en-US" dirty="0">
                <a:solidFill>
                  <a:srgbClr val="7030A0"/>
                </a:solidFill>
              </a:rPr>
              <a:t>The Office on Violence Against Women, or OVW, administers a </a:t>
            </a:r>
            <a:r>
              <a:rPr lang="en-US" dirty="0"/>
              <a:t>Transitional Housing Program to support this service. </a:t>
            </a:r>
          </a:p>
          <a:p>
            <a:pPr marL="171450" indent="-171450">
              <a:buFont typeface="Arial" panose="020B0604020202020204" pitchFamily="34" charset="0"/>
              <a:buChar char="•"/>
            </a:pPr>
            <a:endParaRPr lang="en-US" dirty="0"/>
          </a:p>
          <a:p>
            <a:pPr marL="176679" marR="0" lvl="0" indent="-17667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7030A0"/>
                </a:solidFill>
              </a:rPr>
              <a:t>Funding is allocated yearly by OVW through a competitive grant process. Victim services providers can apply directly to OVW for this funding.  </a:t>
            </a:r>
            <a:endParaRPr lang="en-US" dirty="0"/>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r>
              <a:rPr lang="en-US" dirty="0"/>
              <a:t>The OVW transitional housing program funds: </a:t>
            </a:r>
          </a:p>
          <a:p>
            <a:pPr marL="647824" lvl="1" indent="-176679">
              <a:buFont typeface="Arial" panose="020B0604020202020204" pitchFamily="34" charset="0"/>
              <a:buChar char="•"/>
            </a:pPr>
            <a:r>
              <a:rPr lang="en-US" dirty="0"/>
              <a:t>Transitional housing spaces</a:t>
            </a:r>
          </a:p>
          <a:p>
            <a:pPr marL="647824" lvl="1" indent="-176679">
              <a:buFont typeface="Arial" panose="020B0604020202020204" pitchFamily="34" charset="0"/>
              <a:buChar char="•"/>
            </a:pPr>
            <a:r>
              <a:rPr lang="en-US" dirty="0"/>
              <a:t>Short-term housing assistance for transitional housing program participants </a:t>
            </a:r>
          </a:p>
          <a:p>
            <a:pPr marL="647824" lvl="1" indent="-176679">
              <a:buFont typeface="Arial" panose="020B0604020202020204" pitchFamily="34" charset="0"/>
              <a:buChar char="•"/>
            </a:pPr>
            <a:r>
              <a:rPr lang="en-US" dirty="0"/>
              <a:t>And voluntary support services for recipients of transitional housing, including counseling, childcare, transportation, life skills, and educational and/or job training. </a:t>
            </a:r>
          </a:p>
          <a:p>
            <a:endParaRPr lang="en-US" sz="800" dirty="0">
              <a:solidFill>
                <a:srgbClr val="7030A0"/>
              </a:solidFill>
            </a:endParaRPr>
          </a:p>
        </p:txBody>
      </p:sp>
      <p:sp>
        <p:nvSpPr>
          <p:cNvPr id="4" name="Slide Number Placeholder 3"/>
          <p:cNvSpPr>
            <a:spLocks noGrp="1"/>
          </p:cNvSpPr>
          <p:nvPr>
            <p:ph type="sldNum" sz="quarter" idx="5"/>
          </p:nvPr>
        </p:nvSpPr>
        <p:spPr/>
        <p:txBody>
          <a:bodyPr/>
          <a:lstStyle/>
          <a:p>
            <a:fld id="{09CB6DB9-404A-DA4B-A664-E75A260D8BC6}" type="slidenum">
              <a:rPr lang="en-US" smtClean="0"/>
              <a:t>11</a:t>
            </a:fld>
            <a:endParaRPr lang="en-US"/>
          </a:p>
        </p:txBody>
      </p:sp>
    </p:spTree>
    <p:extLst>
      <p:ext uri="{BB962C8B-B14F-4D97-AF65-F5344CB8AC3E}">
        <p14:creationId xmlns:p14="http://schemas.microsoft.com/office/powerpoint/2010/main" val="4163667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0" dirty="0"/>
              <a:t>The Minnesota Transitional Housing Program, referred to as THP, is a state funded transitional housing program. </a:t>
            </a:r>
          </a:p>
          <a:p>
            <a:endParaRPr lang="en-US" sz="1100" b="0" dirty="0"/>
          </a:p>
          <a:p>
            <a:r>
              <a:rPr lang="en-US" sz="2200" b="0" dirty="0"/>
              <a:t>This program is administered by the Minnesota Department of Human Services Office of Economic Opportunity, or OEO. Funding is distributed through a competitive application process every two years. </a:t>
            </a:r>
          </a:p>
          <a:p>
            <a:endParaRPr lang="en-US" sz="2200" b="0" u="sng" dirty="0"/>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5F259F"/>
                </a:solidFill>
                <a:effectLst/>
                <a:uLnTx/>
                <a:uFillTx/>
                <a:latin typeface="+mj-lt"/>
                <a:ea typeface="+mn-ea"/>
                <a:cs typeface="Calibri" panose="020F0502020204030204" pitchFamily="34" charset="0"/>
              </a:rPr>
              <a:t>The program provides financial support for transitional housing spaces, time-limited rental assistance, and supportive services for up to 36 months with some possibilities for extension. </a:t>
            </a:r>
          </a:p>
          <a:p>
            <a:pPr marL="0" marR="0" lvl="0" indent="0" algn="l" defTabSz="914400" rtl="0" eaLnBrk="1" fontAlgn="auto" latinLnBrk="0" hangingPunct="1">
              <a:lnSpc>
                <a:spcPct val="100000"/>
              </a:lnSpc>
              <a:spcBef>
                <a:spcPts val="1000"/>
              </a:spcBef>
              <a:spcAft>
                <a:spcPts val="0"/>
              </a:spcAft>
              <a:buClrTx/>
              <a:buSzTx/>
              <a:buFont typeface="Wingdings" panose="05000000000000000000" pitchFamily="2" charset="2"/>
              <a:buNone/>
              <a:tabLst/>
              <a:defRPr/>
            </a:pPr>
            <a:endParaRPr kumimoji="0" lang="en-US" b="0" i="0" u="none" strike="noStrike" kern="1200" cap="none" spc="0" normalizeH="0" baseline="0" noProof="0" dirty="0">
              <a:ln>
                <a:noFill/>
              </a:ln>
              <a:solidFill>
                <a:srgbClr val="5F259F"/>
              </a:solidFill>
              <a:effectLst/>
              <a:uLnTx/>
              <a:uFillTx/>
              <a:latin typeface="+mj-lt"/>
              <a:ea typeface="+mn-ea"/>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Tx/>
              <a:buSzTx/>
              <a:buFont typeface="Wingdings" panose="05000000000000000000" pitchFamily="2" charset="2"/>
              <a:buNone/>
              <a:tabLst/>
              <a:defRPr/>
            </a:pPr>
            <a:r>
              <a:rPr kumimoji="0" lang="en-US" b="0" i="0" u="none" strike="noStrike" kern="1200" cap="none" spc="0" normalizeH="0" baseline="0" noProof="0" dirty="0">
                <a:ln>
                  <a:noFill/>
                </a:ln>
                <a:solidFill>
                  <a:srgbClr val="5F259F"/>
                </a:solidFill>
                <a:effectLst/>
                <a:uLnTx/>
                <a:uFillTx/>
                <a:latin typeface="+mj-lt"/>
                <a:ea typeface="+mn-ea"/>
                <a:cs typeface="Calibri" panose="020F0502020204030204" pitchFamily="34" charset="0"/>
              </a:rPr>
              <a:t>Should your agency consider applying for THP funding, be aware that it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is part of a Combined Request for Proposals, or RFP, with multiple activities and multiple funding sources, and therefore you will not see an RFP for that program specifically.</a:t>
            </a:r>
          </a:p>
          <a:p>
            <a:pPr marL="0" marR="0" lvl="0" indent="0" algn="l" defTabSz="914400" rtl="0" eaLnBrk="1" fontAlgn="auto" latinLnBrk="0" hangingPunct="1">
              <a:lnSpc>
                <a:spcPct val="100000"/>
              </a:lnSpc>
              <a:spcBef>
                <a:spcPts val="1000"/>
              </a:spcBef>
              <a:spcAft>
                <a:spcPts val="0"/>
              </a:spcAft>
              <a:buClrTx/>
              <a:buSzTx/>
              <a:buFont typeface="Wingdings" panose="05000000000000000000" pitchFamily="2" charset="2"/>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Instead, you will see a “Department of Human Services-Office on Economic Opportunity Homeless Assistance Grants” RFP, with eligible activities including Youth and Adult Outreach, Shelter, Transitional and Rapid Re-Housing.</a:t>
            </a:r>
          </a:p>
          <a:p>
            <a:pPr marL="0" marR="0">
              <a:lnSpc>
                <a:spcPct val="112000"/>
              </a:lnSpc>
              <a:spcBef>
                <a:spcPts val="1000"/>
              </a:spcBef>
              <a:spcAft>
                <a:spcPts val="1000"/>
              </a:spcAft>
            </a:pP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9CB6DB9-404A-DA4B-A664-E75A260D8BC6}" type="slidenum">
              <a:rPr lang="en-US" smtClean="0"/>
              <a:t>12</a:t>
            </a:fld>
            <a:endParaRPr lang="en-US"/>
          </a:p>
        </p:txBody>
      </p:sp>
    </p:spTree>
    <p:extLst>
      <p:ext uri="{BB962C8B-B14F-4D97-AF65-F5344CB8AC3E}">
        <p14:creationId xmlns:p14="http://schemas.microsoft.com/office/powerpoint/2010/main" val="800895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t>The Housing Stabilization Services Program is a newer program through Minnesota Medical Assistance, or MA. This funding supports housing-related services for people with disabilities, and seniors who are unhoused or at risk of becoming unhoused and can be a good referral source for advocates working with survivors on housing stability.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sng"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dirty="0"/>
              <a:t>Funding Allocation: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 b="0" i="0" u="none" dirty="0"/>
              <a:t>Housing Stabilization Services is not a grant program. Providers are paid for individual services delivered. </a:t>
            </a:r>
            <a:r>
              <a:rPr lang="en-US" sz="800" b="0" dirty="0"/>
              <a:t>Organizations who want to be housing stabilization services providers must be eligible to enroll as MA providers to receive this funding.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dirty="0"/>
              <a:t>Providers are compensated based on an hourly billing rate for time spent providing services under the program.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1" dirty="0"/>
          </a:p>
          <a:p>
            <a:pPr marL="0" lvl="0" indent="0">
              <a:buFont typeface="Arial" panose="020B0604020202020204" pitchFamily="34" charset="0"/>
              <a:buNone/>
            </a:pPr>
            <a:r>
              <a:rPr lang="en-US" i="0" dirty="0"/>
              <a:t>Eligible Activities: </a:t>
            </a:r>
          </a:p>
          <a:p>
            <a:pPr marL="628650" lvl="1" indent="-171450">
              <a:buFont typeface="Arial" panose="020B0604020202020204" pitchFamily="34" charset="0"/>
              <a:buChar char="•"/>
            </a:pPr>
            <a:r>
              <a:rPr lang="en-US" i="0" dirty="0"/>
              <a:t>There are three types of services provided under the program. </a:t>
            </a:r>
          </a:p>
          <a:p>
            <a:pPr marL="628650" lvl="1" indent="-171450">
              <a:buFont typeface="Arial" panose="020B0604020202020204" pitchFamily="34" charset="0"/>
              <a:buChar char="•"/>
            </a:pPr>
            <a:endParaRPr lang="en-US" i="0" dirty="0"/>
          </a:p>
          <a:p>
            <a:pPr marL="1085850" lvl="2" indent="-171450">
              <a:buFont typeface="Arial" panose="020B0604020202020204" pitchFamily="34" charset="0"/>
              <a:buChar char="•"/>
            </a:pPr>
            <a:r>
              <a:rPr lang="en-US" dirty="0"/>
              <a:t>Through consultation services the provider helps a program participant make a person-centered plan regarding their housing needs, and if appropriate, the provider will help link a program participant to other services and benefits.  </a:t>
            </a:r>
          </a:p>
          <a:p>
            <a:pPr marL="914400" lvl="2" indent="0">
              <a:buFont typeface="Wingdings" panose="05000000000000000000" pitchFamily="2" charset="2"/>
              <a:buNone/>
            </a:pPr>
            <a:endParaRPr lang="en-US" dirty="0"/>
          </a:p>
          <a:p>
            <a:pPr marL="1085850" lvl="2" indent="-171450">
              <a:buFont typeface="Arial" panose="020B0604020202020204" pitchFamily="34" charset="0"/>
              <a:buChar char="•"/>
            </a:pPr>
            <a:r>
              <a:rPr lang="en-US" i="0" dirty="0"/>
              <a:t>T</a:t>
            </a:r>
            <a:r>
              <a:rPr lang="en-US" dirty="0"/>
              <a:t>ransition services include helping program participants with planning for, finding, and moving into housing. These services can include, but are not limited to, helping a participant identify and resolve barriers to housing; locating housing, completing tenant screening processes, conducting lease negotiations; or ensuring that a new living situation is safe.</a:t>
            </a:r>
            <a:endParaRPr lang="en-US" u="sng" dirty="0"/>
          </a:p>
          <a:p>
            <a:pPr marL="914400" lvl="2" indent="0">
              <a:buFont typeface="Wingdings" panose="05000000000000000000" pitchFamily="2" charset="2"/>
              <a:buNone/>
            </a:pPr>
            <a:endParaRPr lang="en-US" u="sng" dirty="0"/>
          </a:p>
          <a:p>
            <a:pPr marL="1085850" lvl="2" indent="-171450">
              <a:buFont typeface="Arial" panose="020B0604020202020204" pitchFamily="34" charset="0"/>
              <a:buChar char="•"/>
            </a:pPr>
            <a:r>
              <a:rPr lang="en-US" dirty="0"/>
              <a:t>Sustaining services help participants maintain their housing. These services can include, but are not limited to, assistance with housing recertification processes; education and support with lease compliance, maintaining income/benefits; or other similar services related to housing stability. </a:t>
            </a:r>
          </a:p>
          <a:p>
            <a:pPr marL="914400" lvl="2" indent="0">
              <a:buFont typeface="Arial" panose="020B0604020202020204" pitchFamily="34" charset="0"/>
              <a:buNone/>
            </a:pPr>
            <a:endParaRPr lang="en-US" i="0" dirty="0"/>
          </a:p>
          <a:p>
            <a:pPr marL="914400" lvl="2" indent="0">
              <a:buFont typeface="Arial" panose="020B0604020202020204" pitchFamily="34" charset="0"/>
              <a:buNone/>
            </a:pPr>
            <a:r>
              <a:rPr lang="en-US" b="0" i="0" dirty="0"/>
              <a:t>There are some restrictions on housing stabilization services funding.</a:t>
            </a:r>
            <a:endParaRPr lang="en-US" b="0" i="1" dirty="0"/>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Providers funded to provide consultation services usually cannot receive funding to provide transition or sustainability.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0" dirty="0"/>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Generally, housing stabilization providers cannot apply to work with only one specific population of people. However, VSPs under this program </a:t>
            </a:r>
            <a:r>
              <a:rPr lang="en-US" b="0" i="1" dirty="0"/>
              <a:t>can </a:t>
            </a:r>
            <a:r>
              <a:rPr lang="en-US" b="0" dirty="0"/>
              <a:t>apply to specifically work with survivors. But they cannot limit housing stabilization services to survivors they are already working with. They must also accept referrals to assist other survivors not currently involved with their agency.  </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i="0" dirty="0"/>
          </a:p>
          <a:p>
            <a:pPr marL="1085850" lvl="2" indent="-171450">
              <a:buFont typeface="Arial" panose="020B0604020202020204" pitchFamily="34" charset="0"/>
              <a:buChar char="•"/>
            </a:pPr>
            <a:r>
              <a:rPr lang="en-US" i="0" dirty="0"/>
              <a:t>Also, remember, housing stabilization services are reimbursed for services rendered, so the provider will only be compensated for time spent providing services to individuals who meet the program’s eligibility requirements. Eligible recipients are adults on Medical Assistance with a documented disability, who are also eligible for waivered services such as the elderly waiver or the Community Access to Disability Inclusion waiver, or CADI.</a:t>
            </a:r>
          </a:p>
          <a:p>
            <a:pPr marL="1085850" lvl="2" indent="-171450">
              <a:buFont typeface="Arial" panose="020B0604020202020204" pitchFamily="34" charset="0"/>
              <a:buChar char="•"/>
            </a:pPr>
            <a:endParaRPr lang="en-US" i="0" dirty="0"/>
          </a:p>
          <a:p>
            <a:pPr marL="914400" lvl="2" indent="0">
              <a:buFont typeface="Arial" panose="020B0604020202020204" pitchFamily="34" charset="0"/>
              <a:buNone/>
            </a:pPr>
            <a:r>
              <a:rPr lang="en-US" dirty="0"/>
              <a:t>Contact the Department of Human Services if you are interested in more information about this program.</a:t>
            </a:r>
          </a:p>
          <a:p>
            <a:pPr marL="628650" lvl="1"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09CB6DB9-404A-DA4B-A664-E75A260D8BC6}" type="slidenum">
              <a:rPr lang="en-US" smtClean="0"/>
              <a:t>13</a:t>
            </a:fld>
            <a:endParaRPr lang="en-US"/>
          </a:p>
        </p:txBody>
      </p:sp>
    </p:spTree>
    <p:extLst>
      <p:ext uri="{BB962C8B-B14F-4D97-AF65-F5344CB8AC3E}">
        <p14:creationId xmlns:p14="http://schemas.microsoft.com/office/powerpoint/2010/main" val="2637473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b="0" dirty="0"/>
              <a:t>The Housing Support program, formerly known as Group Residential Housing, is a state funded program, administered through the Minnesota Department of Human Services, or DHS. The program supports seniors and adults with disabilities and limited income with their housing needs. This can also be a helpful referral source when helping eligible survivors seek housing. </a:t>
            </a:r>
          </a:p>
          <a:p>
            <a:pPr marL="0" indent="0">
              <a:buFont typeface="Wingdings" panose="05000000000000000000" pitchFamily="2" charset="2"/>
              <a:buNone/>
            </a:pPr>
            <a:endParaRPr lang="en-US" sz="1400" b="0" u="sng" dirty="0"/>
          </a:p>
          <a:p>
            <a:r>
              <a:rPr lang="en-US" sz="1400" b="0" dirty="0"/>
              <a:t>Non-profits can apply to DHS to become a Housing Support provider. </a:t>
            </a:r>
          </a:p>
          <a:p>
            <a:endParaRPr lang="en-US" sz="1400" b="0" dirty="0"/>
          </a:p>
          <a:p>
            <a:r>
              <a:rPr lang="en-US" sz="1400" b="0" dirty="0"/>
              <a:t>Housing support is not structured like a traditional grant program. There are many technical aspects of the program that we will not cover here, but we will try to paint a general picture of how the program works. </a:t>
            </a:r>
          </a:p>
          <a:p>
            <a:endParaRPr lang="en-US" sz="1400" b="0" dirty="0"/>
          </a:p>
          <a:p>
            <a:pPr marL="742950" lvl="1" indent="-285750">
              <a:buFont typeface="Arial" panose="020B0604020202020204" pitchFamily="34" charset="0"/>
              <a:buChar char="•"/>
            </a:pPr>
            <a:r>
              <a:rPr lang="en-US" sz="1400" b="0" dirty="0"/>
              <a:t>Housing support providers assist program participants with room and board costs, which can include expenses such as rent, utilities, food, and some types of household supplies, and other necessities. </a:t>
            </a:r>
          </a:p>
          <a:p>
            <a:pPr marL="457200" lvl="1" indent="0">
              <a:buFont typeface="Wingdings" panose="05000000000000000000" pitchFamily="2" charset="2"/>
              <a:buNone/>
            </a:pPr>
            <a:endParaRPr lang="en-US" sz="1400" b="0" dirty="0"/>
          </a:p>
          <a:p>
            <a:pPr marL="742950" lvl="1" indent="-285750">
              <a:buFont typeface="Arial" panose="020B0604020202020204" pitchFamily="34" charset="0"/>
              <a:buChar char="•"/>
            </a:pPr>
            <a:r>
              <a:rPr lang="en-US" sz="1400" b="0" dirty="0"/>
              <a:t>The amount of financial assistance each program participant receives varies by their individual circumstances. The financial assistance may cover all or only a portion of the program participant’s housing and room and board costs. DHS and providers use a specific formula to calculate the amount of assistance each person receives. </a:t>
            </a:r>
          </a:p>
          <a:p>
            <a:pPr marL="457200" lvl="1" indent="0">
              <a:buFont typeface="Wingdings" panose="05000000000000000000" pitchFamily="2" charset="2"/>
              <a:buNone/>
            </a:pPr>
            <a:endParaRPr lang="en-US" sz="1400" b="0" dirty="0"/>
          </a:p>
          <a:p>
            <a:pPr marL="457200" lvl="1" indent="0">
              <a:buFont typeface="Wingdings" panose="05000000000000000000" pitchFamily="2" charset="2"/>
              <a:buNone/>
            </a:pPr>
            <a:r>
              <a:rPr lang="en-US" sz="1400" b="0" dirty="0"/>
              <a:t>Contact DHS if you are interested in pursuing this funding or if you would like more information about the program.</a:t>
            </a:r>
          </a:p>
        </p:txBody>
      </p:sp>
      <p:sp>
        <p:nvSpPr>
          <p:cNvPr id="4" name="Slide Number Placeholder 3"/>
          <p:cNvSpPr>
            <a:spLocks noGrp="1"/>
          </p:cNvSpPr>
          <p:nvPr>
            <p:ph type="sldNum" sz="quarter" idx="5"/>
          </p:nvPr>
        </p:nvSpPr>
        <p:spPr/>
        <p:txBody>
          <a:bodyPr/>
          <a:lstStyle/>
          <a:p>
            <a:fld id="{09CB6DB9-404A-DA4B-A664-E75A260D8BC6}" type="slidenum">
              <a:rPr lang="en-US" smtClean="0"/>
              <a:t>14</a:t>
            </a:fld>
            <a:endParaRPr lang="en-US"/>
          </a:p>
        </p:txBody>
      </p:sp>
    </p:spTree>
    <p:extLst>
      <p:ext uri="{BB962C8B-B14F-4D97-AF65-F5344CB8AC3E}">
        <p14:creationId xmlns:p14="http://schemas.microsoft.com/office/powerpoint/2010/main" val="2593796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400" b="0" i="0" dirty="0">
                <a:solidFill>
                  <a:srgbClr val="000000"/>
                </a:solidFill>
                <a:effectLst/>
                <a:latin typeface="Calibri" panose="020F0502020204030204" pitchFamily="34" charset="0"/>
              </a:rPr>
              <a:t>The Family Homeless Prevention and Assistance Program (FHPAP) provides supportive services and financial assistance, such as rent deposits, rent payments or utility payments, to eligible households that are unhoused or at imminent risk of being unhoused.</a:t>
            </a:r>
            <a:r>
              <a:rPr lang="en-US" sz="3200" dirty="0"/>
              <a:t> </a:t>
            </a:r>
          </a:p>
          <a:p>
            <a:endParaRPr lang="en-US" sz="900" b="0" u="sng" dirty="0">
              <a:solidFill>
                <a:srgbClr val="7030A0"/>
              </a:solidFill>
            </a:endParaRPr>
          </a:p>
          <a:p>
            <a:pPr marL="1028700" lvl="1" indent="-342900">
              <a:buFont typeface="Arial" panose="020B0604020202020204" pitchFamily="34" charset="0"/>
              <a:buChar char="•"/>
            </a:pPr>
            <a:r>
              <a:rPr lang="en-US" sz="2000" b="0" dirty="0">
                <a:solidFill>
                  <a:srgbClr val="7030A0"/>
                </a:solidFill>
                <a:latin typeface="+mj-lt"/>
              </a:rPr>
              <a:t>The Minnesota Housing Finance Agency, or MHFA administers FHPAP.</a:t>
            </a:r>
          </a:p>
          <a:p>
            <a:pPr marL="1028700" lvl="1" indent="-342900">
              <a:buFont typeface="Arial" panose="020B0604020202020204" pitchFamily="34" charset="0"/>
              <a:buChar char="•"/>
            </a:pPr>
            <a:r>
              <a:rPr lang="en-US" sz="2000" b="0" dirty="0">
                <a:solidFill>
                  <a:srgbClr val="7030A0"/>
                </a:solidFill>
                <a:latin typeface="+mj-lt"/>
              </a:rPr>
              <a:t>Regional areas throughout Minnesota, for example, counties, can apply fo</a:t>
            </a:r>
            <a:r>
              <a:rPr lang="en-US" sz="2000" dirty="0">
                <a:solidFill>
                  <a:srgbClr val="7030A0"/>
                </a:solidFill>
                <a:latin typeface="+mj-lt"/>
              </a:rPr>
              <a:t>r funding for eligible activities.</a:t>
            </a:r>
          </a:p>
          <a:p>
            <a:pPr marL="1028700" lvl="1" indent="-342900">
              <a:buFont typeface="Arial" panose="020B0604020202020204" pitchFamily="34" charset="0"/>
              <a:buChar char="•"/>
            </a:pPr>
            <a:r>
              <a:rPr lang="en-US" sz="2000" dirty="0">
                <a:solidFill>
                  <a:srgbClr val="7030A0"/>
                </a:solidFill>
                <a:latin typeface="+mj-lt"/>
              </a:rPr>
              <a:t>The regional areas in turn allocate funding to local providers through a competitive application. </a:t>
            </a:r>
            <a:endParaRPr lang="en-US" sz="900" dirty="0">
              <a:solidFill>
                <a:srgbClr val="7030A0"/>
              </a:solidFill>
              <a:latin typeface="+mj-lt"/>
            </a:endParaRPr>
          </a:p>
          <a:p>
            <a:endParaRPr lang="en-US" sz="900" b="0" u="sng" dirty="0">
              <a:solidFill>
                <a:srgbClr val="7030A0"/>
              </a:solidFill>
            </a:endParaRPr>
          </a:p>
          <a:p>
            <a:r>
              <a:rPr lang="en-US" sz="2000" b="0" dirty="0">
                <a:solidFill>
                  <a:srgbClr val="7030A0"/>
                </a:solidFill>
              </a:rPr>
              <a:t>FHPAP can fund street outreach, homelessness prevention, rapid rehousing, coordinated entry programming, and direct financial assistance such as rent and rent deposits. </a:t>
            </a:r>
          </a:p>
          <a:p>
            <a:endParaRPr lang="en-US" sz="2000" b="0" dirty="0">
              <a:solidFill>
                <a:srgbClr val="7030A0"/>
              </a:solidFill>
            </a:endParaRPr>
          </a:p>
        </p:txBody>
      </p:sp>
      <p:sp>
        <p:nvSpPr>
          <p:cNvPr id="4" name="Slide Number Placeholder 3"/>
          <p:cNvSpPr>
            <a:spLocks noGrp="1"/>
          </p:cNvSpPr>
          <p:nvPr>
            <p:ph type="sldNum" sz="quarter" idx="5"/>
          </p:nvPr>
        </p:nvSpPr>
        <p:spPr/>
        <p:txBody>
          <a:bodyPr/>
          <a:lstStyle/>
          <a:p>
            <a:fld id="{09CB6DB9-404A-DA4B-A664-E75A260D8BC6}" type="slidenum">
              <a:rPr lang="en-US" smtClean="0"/>
              <a:t>15</a:t>
            </a:fld>
            <a:endParaRPr lang="en-US"/>
          </a:p>
        </p:txBody>
      </p:sp>
    </p:spTree>
    <p:extLst>
      <p:ext uri="{BB962C8B-B14F-4D97-AF65-F5344CB8AC3E}">
        <p14:creationId xmlns:p14="http://schemas.microsoft.com/office/powerpoint/2010/main" val="2016209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t>MHFA has several forms of capital investment funding to support the acquisition, rehabilitation, and preservation of affordable housing in Minnesota; some that originate from state and others from federal funding. MHFA funding for housing development is generally not grant based, but comes in the form of amortized mortgages, deferred loans, tax credits and other forms of financing support. </a:t>
            </a:r>
          </a:p>
          <a:p>
            <a:endParaRPr lang="en-US"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MHFA capital funding is most often focused on large-scale development, and so will not be a resource for many VSPs. But if your agency is considering undertaking such a project to increase housing options for survivors, learning more about MHFA will be useful for you. If you are interested in exploring these programs further, contact MHFA for more information. </a:t>
            </a:r>
          </a:p>
          <a:p>
            <a:pPr marL="0" indent="0">
              <a:buFont typeface="Wingdings" panose="05000000000000000000" pitchFamily="2" charset="2"/>
              <a:buNone/>
            </a:pPr>
            <a:endParaRPr lang="en-US" sz="1200" b="0" dirty="0"/>
          </a:p>
          <a:p>
            <a:pPr marL="171450" indent="-171450">
              <a:buFont typeface="Arial" panose="020B0604020202020204" pitchFamily="34" charset="0"/>
              <a:buChar char="•"/>
            </a:pPr>
            <a:r>
              <a:rPr lang="en-US" sz="1200" b="0" dirty="0"/>
              <a:t>MHFA distributes capital funding in primarily two ways; a consolidated request for proposals and via rolling applications. </a:t>
            </a:r>
          </a:p>
          <a:p>
            <a:pPr marL="628650" lvl="1" indent="-171450">
              <a:buFont typeface="Arial" panose="020B0604020202020204" pitchFamily="34" charset="0"/>
              <a:buChar char="•"/>
            </a:pPr>
            <a:r>
              <a:rPr lang="en-US" sz="1200" b="0" dirty="0"/>
              <a:t>MHFA distributes a large amount of its capital funding through its Annual Consolidated Request for Proposal Process. It is referred to as the consolidated request for proposals because MHFA combines many different funding sources through one RFP. Developers do not apply for a specific funding source, but instead request funding for a particular project. If they are approved for funding, MHFA will designate which financing options the grantee will receive. </a:t>
            </a:r>
          </a:p>
          <a:p>
            <a:pPr marL="628650" lvl="1" indent="-171450">
              <a:buFont typeface="Arial" panose="020B0604020202020204" pitchFamily="34" charset="0"/>
              <a:buChar char="•"/>
            </a:pPr>
            <a:r>
              <a:rPr lang="en-US" sz="1200" b="0" dirty="0"/>
              <a:t>MHFA also accepts applications on a rolling basis throughout the year for several financing opportunities. </a:t>
            </a:r>
          </a:p>
          <a:p>
            <a:pPr marL="0" indent="0">
              <a:buFont typeface="Arial" panose="020B0604020202020204" pitchFamily="34" charset="0"/>
              <a:buNone/>
            </a:pPr>
            <a:endParaRPr lang="en-US"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MHFA also distributes tax credits to support the development of affordable housing. In our last session we described the Low-Income Housing Tax Credit Program, or LIHTC, (pronounced lie-tech) an IRS tax credit program administered in Minnesota by MHFA. Through this program MHFA distributes tax credits to </a:t>
            </a:r>
            <a:r>
              <a:rPr lang="en-US" b="0" i="0" dirty="0">
                <a:solidFill>
                  <a:srgbClr val="444444"/>
                </a:solidFill>
                <a:effectLst/>
                <a:latin typeface="Roboto" panose="02000000000000000000" pitchFamily="2" charset="0"/>
              </a:rPr>
              <a:t>housing developers or their investors, to decrease tax liability for projects that involve the construction, acquisition, and rehabilitation of affordable housing units. We referenced this housing in the last session of this series. States are required annually to create a plan to establish the criteria for how to distribute the tax credits, called the Qualified Allocation Plan, or QAP. The process is an open, public hearing with opportunity for comment. Some states have used the QAP to secure preferences for housing for survivors. Minnesota has not yet done so. In the resource pages you will find information about QAPs and how to get involved in the process here in Minnesota.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444444"/>
              </a:solidFill>
              <a:effectLst/>
              <a:latin typeface="Roboto" panose="020000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444444"/>
                </a:solidFill>
                <a:effectLst/>
                <a:latin typeface="Roboto" panose="02000000000000000000" pitchFamily="2" charset="0"/>
              </a:rPr>
              <a:t>Other MHFA administered programs include the National Housing Trust Fund, which uses deferred loans to increase the supply of multifamily rental housing in areas where there is an inadequate supply of affordable housing; and the Home Investment Partnership Program, or HOME, designed to create affordable housing for low-income households. HOME allows </a:t>
            </a:r>
            <a:r>
              <a:rPr lang="en-US" b="0" i="0" dirty="0">
                <a:solidFill>
                  <a:srgbClr val="000000"/>
                </a:solidFill>
                <a:effectLst/>
                <a:latin typeface="IBM Plex Serif" panose="02060503050406000203" pitchFamily="18" charset="0"/>
              </a:rPr>
              <a:t>states and local governments to use its funds for grants, direct loans, loan guarantees or other forms of credit enhancements, or rental assistance or security deposits.</a:t>
            </a:r>
            <a:endParaRPr lang="en-US" b="0" i="0" dirty="0">
              <a:solidFill>
                <a:srgbClr val="444444"/>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VSP participation in the development of affordable housing can substantially increase the amount of survivor-centered housing availability. If your organization has identified development as a goal, connecting with MHFA and other local technical assistance providers is an important first step. Even if it is not practical or possible for VSPs to pursue this type of development there may be opportunities such as partnering with a developer on a project or collaborating with a developer to provide services.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More information will be available in the resource section attached to this series on the VFMN website.</a:t>
            </a:r>
          </a:p>
          <a:p>
            <a:pPr marL="171450" indent="-171450">
              <a:buFont typeface="Arial" panose="020B0604020202020204" pitchFamily="34" charset="0"/>
              <a:buChar char="•"/>
            </a:pPr>
            <a:endParaRPr lang="en-US" sz="1200" b="0" dirty="0"/>
          </a:p>
          <a:p>
            <a:pPr marL="171450" indent="-171450">
              <a:buFont typeface="Wingdings" panose="05000000000000000000" pitchFamily="2" charset="2"/>
              <a:buChar char="Ø"/>
            </a:pPr>
            <a:endParaRPr lang="en-US" sz="1200" b="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p>
        </p:txBody>
      </p:sp>
      <p:sp>
        <p:nvSpPr>
          <p:cNvPr id="4" name="Slide Number Placeholder 3"/>
          <p:cNvSpPr>
            <a:spLocks noGrp="1"/>
          </p:cNvSpPr>
          <p:nvPr>
            <p:ph type="sldNum" sz="quarter" idx="5"/>
          </p:nvPr>
        </p:nvSpPr>
        <p:spPr/>
        <p:txBody>
          <a:bodyPr/>
          <a:lstStyle/>
          <a:p>
            <a:fld id="{09CB6DB9-404A-DA4B-A664-E75A260D8BC6}" type="slidenum">
              <a:rPr lang="en-US" smtClean="0"/>
              <a:t>16</a:t>
            </a:fld>
            <a:endParaRPr lang="en-US"/>
          </a:p>
        </p:txBody>
      </p:sp>
    </p:spTree>
    <p:extLst>
      <p:ext uri="{BB962C8B-B14F-4D97-AF65-F5344CB8AC3E}">
        <p14:creationId xmlns:p14="http://schemas.microsoft.com/office/powerpoint/2010/main" val="1720693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u="none" dirty="0">
                <a:highlight>
                  <a:srgbClr val="FFFF00"/>
                </a:highlight>
              </a:rPr>
              <a:t>We are not able to cover all available Minnesota housing programs in today’s presentation. We chose to highlight the programs you will be most likely to encounter. In addition to those main programs, we wanted to quickly mention a few others before we end.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u="none" dirty="0">
              <a:highlight>
                <a:srgbClr val="FFFF00"/>
              </a:highligh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dirty="0">
                <a:highlight>
                  <a:srgbClr val="FFFF00"/>
                </a:highlight>
              </a:rPr>
              <a:t>The first is Heading Home Corps. This is an AmeriCorps program, launched in 2021 that</a:t>
            </a:r>
            <a:r>
              <a:rPr lang="en-US" sz="1200" b="0" dirty="0"/>
              <a:t> places temporary, full time, housing resource navigators, or HRNs with housing providers across Minnesota. HRNs work with program participants to assess their housing needs and link them with resources to locate and/or sustain housing. The Heading Home Corps Program provides training to the HRNs and assists with the cost of compensating the HRN.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sng" dirty="0">
              <a:solidFill>
                <a:srgbClr val="222222"/>
              </a:solidFill>
              <a:effectLst/>
              <a:latin typeface="verdana" panose="020B0604030504040204" pitchFamily="34" charset="0"/>
            </a:endParaRPr>
          </a:p>
          <a:p>
            <a:pPr algn="l">
              <a:buFont typeface="Arial" panose="020B0604020202020204" pitchFamily="34" charset="0"/>
              <a:buChar char="•"/>
            </a:pPr>
            <a:r>
              <a:rPr lang="en-US" sz="1200" b="0" i="0" u="none" dirty="0">
                <a:solidFill>
                  <a:srgbClr val="222222"/>
                </a:solidFill>
                <a:effectLst/>
                <a:latin typeface="verdana" panose="020B0604030504040204" pitchFamily="34" charset="0"/>
              </a:rPr>
              <a:t>   The Bridges Rental Assistance Program</a:t>
            </a:r>
            <a:r>
              <a:rPr lang="en-US" sz="1200" b="0" i="0" u="sng" dirty="0">
                <a:solidFill>
                  <a:srgbClr val="222222"/>
                </a:solidFill>
                <a:effectLst/>
                <a:latin typeface="verdana" panose="020B0604030504040204" pitchFamily="34" charset="0"/>
              </a:rPr>
              <a:t>,</a:t>
            </a:r>
            <a:r>
              <a:rPr lang="en-US" sz="1200" b="0" i="0" u="none" dirty="0">
                <a:solidFill>
                  <a:srgbClr val="222222"/>
                </a:solidFill>
                <a:effectLst/>
                <a:latin typeface="verdana" panose="020B0604030504040204" pitchFamily="34" charset="0"/>
              </a:rPr>
              <a:t> funded by MHFA, p</a:t>
            </a:r>
            <a:r>
              <a:rPr lang="en-US" sz="1200" b="0" i="0" dirty="0">
                <a:solidFill>
                  <a:srgbClr val="222222"/>
                </a:solidFill>
                <a:effectLst/>
                <a:latin typeface="verdana" panose="020B0604030504040204" pitchFamily="34" charset="0"/>
              </a:rPr>
              <a:t>rovides housing assistance for people with mental illness and very low income, while they wait for a Housing Choice Voucher or another type of rental subsidy. Eligible uses for Bridges funding include temporary rental assistance payments and security deposits paid directly to the landlords on behalf of qualified participants. Priority is given to those who are: </a:t>
            </a:r>
          </a:p>
          <a:p>
            <a:pPr algn="l">
              <a:buFont typeface="Arial" panose="020B0604020202020204" pitchFamily="34" charset="0"/>
              <a:buChar char="•"/>
            </a:pPr>
            <a:r>
              <a:rPr lang="en-US" b="0" i="0" dirty="0">
                <a:solidFill>
                  <a:srgbClr val="000000"/>
                </a:solidFill>
                <a:effectLst/>
                <a:latin typeface="arial" panose="020B0604020202020204" pitchFamily="34" charset="0"/>
              </a:rPr>
              <a:t>Unhoused</a:t>
            </a:r>
          </a:p>
          <a:p>
            <a:pPr algn="l">
              <a:buFont typeface="Arial" panose="020B0604020202020204" pitchFamily="34" charset="0"/>
              <a:buChar char="•"/>
            </a:pPr>
            <a:r>
              <a:rPr lang="en-US" b="0" i="0" dirty="0">
                <a:solidFill>
                  <a:srgbClr val="000000"/>
                </a:solidFill>
                <a:effectLst/>
                <a:latin typeface="arial" panose="020B0604020202020204" pitchFamily="34" charset="0"/>
              </a:rPr>
              <a:t>Living in a regional treatment center</a:t>
            </a:r>
          </a:p>
          <a:p>
            <a:pPr algn="l">
              <a:buFont typeface="Arial" panose="020B0604020202020204" pitchFamily="34" charset="0"/>
              <a:buChar char="•"/>
            </a:pPr>
            <a:r>
              <a:rPr lang="en-US" b="0" i="0" u="none" strike="noStrike" dirty="0">
                <a:solidFill>
                  <a:schemeClr val="tx1"/>
                </a:solidFill>
                <a:effectLst/>
                <a:latin typeface="arial" panose="020B0604020202020204" pitchFamily="34" charset="0"/>
                <a:hlinkClick r:id="rId3">
                  <a:extLst>
                    <a:ext uri="{A12FA001-AC4F-418D-AE19-62706E023703}">
                      <ahyp:hlinkClr xmlns:ahyp="http://schemas.microsoft.com/office/drawing/2018/hyperlinkcolor" val="tx"/>
                    </a:ext>
                  </a:extLst>
                </a:hlinkClick>
              </a:rPr>
              <a:t>Living in a community-based residential treatment facility</a:t>
            </a:r>
            <a:r>
              <a:rPr lang="en-US" b="0" i="0" dirty="0">
                <a:solidFill>
                  <a:srgbClr val="000000"/>
                </a:solidFill>
                <a:effectLst/>
                <a:latin typeface="arial" panose="020B0604020202020204" pitchFamily="34" charset="0"/>
              </a:rPr>
              <a:t>, or</a:t>
            </a:r>
          </a:p>
          <a:p>
            <a:pPr algn="l">
              <a:buFont typeface="Arial" panose="020B0604020202020204" pitchFamily="34" charset="0"/>
              <a:buChar char="•"/>
            </a:pPr>
            <a:r>
              <a:rPr lang="en-US" b="0" i="0" dirty="0">
                <a:solidFill>
                  <a:srgbClr val="000000"/>
                </a:solidFill>
                <a:effectLst/>
                <a:latin typeface="arial" panose="020B0604020202020204" pitchFamily="34" charset="0"/>
              </a:rPr>
              <a:t>Living in substandard and unaffordable units.</a:t>
            </a:r>
            <a:r>
              <a:rPr lang="en-US" sz="1200" b="0" dirty="0"/>
              <a:t> </a:t>
            </a:r>
          </a:p>
          <a:p>
            <a:pPr algn="l">
              <a:buFont typeface="Arial" panose="020B0604020202020204" pitchFamily="34" charset="0"/>
              <a:buChar char="•"/>
            </a:pPr>
            <a:endParaRPr lang="en-US" sz="1200" b="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dirty="0"/>
              <a:t>The Safe Harbor Program is a </a:t>
            </a:r>
            <a:r>
              <a:rPr lang="en-US" sz="1200" b="0" dirty="0">
                <a:solidFill>
                  <a:srgbClr val="7030A0"/>
                </a:solidFill>
              </a:rPr>
              <a:t>state funded program that supports organizations </a:t>
            </a:r>
            <a:r>
              <a:rPr lang="en-US" sz="1200" b="0" dirty="0"/>
              <a:t>providing trauma-informed shelter or housing with supportive services for youth who have experienced sexual exploitation and/or sex trafficking. It is administered by OEO in a bi-annual competitive application process. </a:t>
            </a:r>
            <a:endParaRPr lang="en-US" sz="1200" b="0" dirty="0">
              <a:solidFill>
                <a:srgbClr val="7030A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dirty="0"/>
              <a:t>Homeless Youth Act Funding (HYA) </a:t>
            </a:r>
            <a:r>
              <a:rPr lang="en-US" sz="1200" b="0" dirty="0"/>
              <a:t>is a state-funded program administered through OEO. It supports outreach and drop-in programs, emergency shelter programs, and integrated supportive housing for youth experiencing houselessness and youth at-risk of houselessness. </a:t>
            </a:r>
            <a:r>
              <a:rPr lang="en-US" sz="1200" b="0" dirty="0">
                <a:solidFill>
                  <a:srgbClr val="7030A0"/>
                </a:solidFill>
              </a:rPr>
              <a:t>OEO awards HYA funding through a bi-annual competitive application process.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u="sng" dirty="0"/>
          </a:p>
          <a:p>
            <a:pPr marL="0" marR="0" lvl="0" indent="0">
              <a:spcBef>
                <a:spcPts val="0"/>
              </a:spcBef>
              <a:spcAft>
                <a:spcPts val="0"/>
              </a:spcAft>
              <a:buFont typeface="+mj-lt"/>
              <a:buNone/>
              <a:tabLst>
                <a:tab pos="457200" algn="l"/>
              </a:tabLst>
            </a:pPr>
            <a:r>
              <a:rPr lang="en-US" sz="1800" dirty="0">
                <a:solidFill>
                  <a:srgbClr val="7030A0"/>
                </a:solidFill>
                <a:effectLst/>
                <a:latin typeface="Calibri" panose="020F0502020204030204" pitchFamily="34" charset="0"/>
                <a:ea typeface="Times New Roman" panose="02020603050405020304" pitchFamily="18" charset="0"/>
              </a:rPr>
              <a:t>This is not a comprehensive list of available housing programs and potential funding sources. Additional resources may be available through local governments such as counties and cities, or even private and non-profit funders. Connecting with local government officials should help you identify possible resources should you be interested.</a:t>
            </a:r>
            <a:endParaRPr lang="en-US" sz="1800" dirty="0">
              <a:effectLst/>
              <a:latin typeface="Calibri" panose="020F0502020204030204" pitchFamily="34" charset="0"/>
              <a:ea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200" b="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200" b="0" dirty="0"/>
          </a:p>
          <a:p>
            <a:pPr marL="171450" indent="-171450">
              <a:buFont typeface="Wingdings" panose="05000000000000000000" pitchFamily="2" charset="2"/>
              <a:buChar char="Ø"/>
            </a:pPr>
            <a:endParaRPr lang="en-US" dirty="0"/>
          </a:p>
        </p:txBody>
      </p:sp>
      <p:sp>
        <p:nvSpPr>
          <p:cNvPr id="4" name="Slide Number Placeholder 3"/>
          <p:cNvSpPr>
            <a:spLocks noGrp="1"/>
          </p:cNvSpPr>
          <p:nvPr>
            <p:ph type="sldNum" sz="quarter" idx="5"/>
          </p:nvPr>
        </p:nvSpPr>
        <p:spPr/>
        <p:txBody>
          <a:bodyPr/>
          <a:lstStyle/>
          <a:p>
            <a:fld id="{09CB6DB9-404A-DA4B-A664-E75A260D8BC6}" type="slidenum">
              <a:rPr lang="en-US" smtClean="0"/>
              <a:t>17</a:t>
            </a:fld>
            <a:endParaRPr lang="en-US"/>
          </a:p>
        </p:txBody>
      </p:sp>
    </p:spTree>
    <p:extLst>
      <p:ext uri="{BB962C8B-B14F-4D97-AF65-F5344CB8AC3E}">
        <p14:creationId xmlns:p14="http://schemas.microsoft.com/office/powerpoint/2010/main" val="3408723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u="none" dirty="0"/>
              <a:t>For more information about state and federal government funding and programs, please see the resource pages attached to this session, and found on the VFMN website.</a:t>
            </a:r>
            <a:endParaRPr lang="en-US" dirty="0"/>
          </a:p>
        </p:txBody>
      </p:sp>
      <p:sp>
        <p:nvSpPr>
          <p:cNvPr id="4" name="Slide Number Placeholder 3"/>
          <p:cNvSpPr>
            <a:spLocks noGrp="1"/>
          </p:cNvSpPr>
          <p:nvPr>
            <p:ph type="sldNum" sz="quarter" idx="5"/>
          </p:nvPr>
        </p:nvSpPr>
        <p:spPr/>
        <p:txBody>
          <a:bodyPr/>
          <a:lstStyle/>
          <a:p>
            <a:fld id="{09CB6DB9-404A-DA4B-A664-E75A260D8BC6}" type="slidenum">
              <a:rPr lang="en-US" smtClean="0"/>
              <a:t>18</a:t>
            </a:fld>
            <a:endParaRPr lang="en-US"/>
          </a:p>
        </p:txBody>
      </p:sp>
    </p:spTree>
    <p:extLst>
      <p:ext uri="{BB962C8B-B14F-4D97-AF65-F5344CB8AC3E}">
        <p14:creationId xmlns:p14="http://schemas.microsoft.com/office/powerpoint/2010/main" val="1509206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Thanks to everyone who participated in the development of this series, and thanks to all of you for joining us for this session. We hope this discussion helped build a picture of available housing resource programs and funding sources available in Minnesota. We hope it is a useful tool as you continue the important work of helping increase housing options for survivors of violence. </a:t>
            </a:r>
          </a:p>
          <a:p>
            <a:endParaRPr lang="en-US" dirty="0"/>
          </a:p>
        </p:txBody>
      </p:sp>
      <p:sp>
        <p:nvSpPr>
          <p:cNvPr id="4" name="Slide Number Placeholder 3"/>
          <p:cNvSpPr>
            <a:spLocks noGrp="1"/>
          </p:cNvSpPr>
          <p:nvPr>
            <p:ph type="sldNum" sz="quarter" idx="5"/>
          </p:nvPr>
        </p:nvSpPr>
        <p:spPr/>
        <p:txBody>
          <a:bodyPr/>
          <a:lstStyle/>
          <a:p>
            <a:fld id="{09CB6DB9-404A-DA4B-A664-E75A260D8BC6}" type="slidenum">
              <a:rPr lang="en-US" smtClean="0"/>
              <a:t>19</a:t>
            </a:fld>
            <a:endParaRPr lang="en-US"/>
          </a:p>
        </p:txBody>
      </p:sp>
    </p:spTree>
    <p:extLst>
      <p:ext uri="{BB962C8B-B14F-4D97-AF65-F5344CB8AC3E}">
        <p14:creationId xmlns:p14="http://schemas.microsoft.com/office/powerpoint/2010/main" val="3366335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en-US" dirty="0"/>
              <a:t>Hello and welcome to Part 3 of Violence Free Minnesota’s Housing 101 for Victim Service Provider series, entitled Minnesota Housing Programs. </a:t>
            </a:r>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r>
              <a:rPr lang="en-US" dirty="0"/>
              <a:t>My name is Kenosha Davenport. I am the Executive Director of the Sexual Violence Center in Minneapolis, and I will be your host today.</a:t>
            </a:r>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r>
              <a:rPr lang="en-US" dirty="0"/>
              <a:t>This session will cover government housing programs here in Minnesota, and the state and federal agencies that administer or fund those programs. This session includes important information for agency leaders and administrators to know, but advocates and direct service providers might also be interested.</a:t>
            </a:r>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r>
              <a:rPr lang="en-US" dirty="0"/>
              <a:t>The information covered in this session will be familiar to some of you, and may be new for others. </a:t>
            </a:r>
            <a:r>
              <a:rPr lang="en-US" sz="1800" dirty="0">
                <a:effectLst/>
                <a:latin typeface="Calibri" panose="020F0502020204030204" pitchFamily="34" charset="0"/>
                <a:ea typeface="Calibri" panose="020F0502020204030204" pitchFamily="34" charset="0"/>
              </a:rPr>
              <a:t>A lot of the information in this session has been pulled directly from publicly available resources which will be noted in our resource page for this series on our website.</a:t>
            </a:r>
            <a:endParaRPr lang="en-US" dirty="0"/>
          </a:p>
          <a:p>
            <a:pPr marL="171450" indent="-171450">
              <a:buFont typeface="Arial" panose="020B0604020202020204" pitchFamily="34" charset="0"/>
              <a:buChar char="•"/>
            </a:pPr>
            <a:endParaRPr lang="en-US" dirty="0"/>
          </a:p>
          <a:p>
            <a:pPr marL="176679" indent="-176679">
              <a:buFont typeface="Arial" panose="020B0604020202020204" pitchFamily="34" charset="0"/>
              <a:buChar char="•"/>
            </a:pPr>
            <a:r>
              <a:rPr lang="en-US" dirty="0"/>
              <a:t>Understanding the landscape of housing programs, how they are interrelated, and sorting through the sea of acronyms used to refer to them, can be confusing for many providers who are starting or growing housing work at their agencies. We hope this session will provide clarity for those of you who might not be very familiar with them.</a:t>
            </a:r>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r>
              <a:rPr lang="en-US" dirty="0"/>
              <a:t>Since the full universe of state and federal housing programs is very large, we will not be able to cover all programs in this 101 training, or every detail about each program. But we have tried to include the programs that victim service providers will most likely encounter in their housing work, and to introduce information about the programs in an accessible way. </a:t>
            </a:r>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r>
              <a:rPr lang="en-US" b="0" dirty="0"/>
              <a:t>Finally, we know there is not nearly enough housing available in Minnesota to meet the need, and that much of what is available is unaffordable. We hope that gaining some familiarity with the available programs and funding streams will help you consider what you can do to help increase the availability of safe and affordable housing for survivors in your community.</a:t>
            </a:r>
          </a:p>
        </p:txBody>
      </p:sp>
      <p:sp>
        <p:nvSpPr>
          <p:cNvPr id="4" name="Slide Number Placeholder 3"/>
          <p:cNvSpPr>
            <a:spLocks noGrp="1"/>
          </p:cNvSpPr>
          <p:nvPr>
            <p:ph type="sldNum" sz="quarter" idx="5"/>
          </p:nvPr>
        </p:nvSpPr>
        <p:spPr/>
        <p:txBody>
          <a:bodyPr/>
          <a:lstStyle/>
          <a:p>
            <a:fld id="{09CB6DB9-404A-DA4B-A664-E75A260D8BC6}" type="slidenum">
              <a:rPr lang="en-US" smtClean="0"/>
              <a:t>2</a:t>
            </a:fld>
            <a:endParaRPr lang="en-US"/>
          </a:p>
        </p:txBody>
      </p:sp>
    </p:spTree>
    <p:extLst>
      <p:ext uri="{BB962C8B-B14F-4D97-AF65-F5344CB8AC3E}">
        <p14:creationId xmlns:p14="http://schemas.microsoft.com/office/powerpoint/2010/main" val="3044453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Placeholder for 5-10 seconds.</a:t>
            </a:r>
          </a:p>
        </p:txBody>
      </p:sp>
      <p:sp>
        <p:nvSpPr>
          <p:cNvPr id="4" name="Slide Number Placeholder 3"/>
          <p:cNvSpPr>
            <a:spLocks noGrp="1"/>
          </p:cNvSpPr>
          <p:nvPr>
            <p:ph type="sldNum" sz="quarter" idx="5"/>
          </p:nvPr>
        </p:nvSpPr>
        <p:spPr/>
        <p:txBody>
          <a:bodyPr/>
          <a:lstStyle/>
          <a:p>
            <a:fld id="{09CB6DB9-404A-DA4B-A664-E75A260D8BC6}" type="slidenum">
              <a:rPr lang="en-US" smtClean="0"/>
              <a:t>20</a:t>
            </a:fld>
            <a:endParaRPr lang="en-US"/>
          </a:p>
        </p:txBody>
      </p:sp>
    </p:spTree>
    <p:extLst>
      <p:ext uri="{BB962C8B-B14F-4D97-AF65-F5344CB8AC3E}">
        <p14:creationId xmlns:p14="http://schemas.microsoft.com/office/powerpoint/2010/main" val="1846175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with an overview of government agencies involved with funding, programmatic standards and other aspects of the housing picture.</a:t>
            </a:r>
          </a:p>
        </p:txBody>
      </p:sp>
      <p:sp>
        <p:nvSpPr>
          <p:cNvPr id="4" name="Slide Number Placeholder 3"/>
          <p:cNvSpPr>
            <a:spLocks noGrp="1"/>
          </p:cNvSpPr>
          <p:nvPr>
            <p:ph type="sldNum" sz="quarter" idx="5"/>
          </p:nvPr>
        </p:nvSpPr>
        <p:spPr/>
        <p:txBody>
          <a:bodyPr/>
          <a:lstStyle/>
          <a:p>
            <a:fld id="{09CB6DB9-404A-DA4B-A664-E75A260D8BC6}" type="slidenum">
              <a:rPr lang="en-US" smtClean="0"/>
              <a:t>3</a:t>
            </a:fld>
            <a:endParaRPr lang="en-US"/>
          </a:p>
        </p:txBody>
      </p:sp>
    </p:spTree>
    <p:extLst>
      <p:ext uri="{BB962C8B-B14F-4D97-AF65-F5344CB8AC3E}">
        <p14:creationId xmlns:p14="http://schemas.microsoft.com/office/powerpoint/2010/main" val="649718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primary federal agency that funds and oversees federal rule-making and programming related to affordable housing and community development in the US is the </a:t>
            </a:r>
            <a:r>
              <a:rPr lang="en-US" b="0" dirty="0"/>
              <a:t>Department of Housing &amp; Urban Development, or HUD. </a:t>
            </a:r>
            <a:r>
              <a:rPr lang="en-US" sz="1200" dirty="0"/>
              <a:t>HUD’s programming, funding, and policymaking efforts focus on preventing and ending homelessness, enforcing housing protections such as fair housing laws, and increasing homeownership and affordable housing.  </a:t>
            </a:r>
            <a:endParaRPr lang="en-US" dirty="0">
              <a:solidFill>
                <a:srgbClr val="7030A0"/>
              </a:solidFill>
              <a:latin typeface="Calibri Light" panose="020F0302020204030204" pitchFamily="34" charset="0"/>
              <a:cs typeface="Calibri Light" panose="020F0302020204030204" pitchFamily="34" charset="0"/>
            </a:endParaRP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The Justice Department, abbreviated DOJ, is the umbrella agency for 2 offices involved with housing policy and funding: the Office on Victims of Crime, or OVC; and the Office on Violence Against Women, or OVW. OVW was established under the Violence Against Women Act, or VAWA.</a:t>
            </a:r>
          </a:p>
          <a:p>
            <a:pPr marL="176679" indent="-176679">
              <a:buFont typeface="Arial" panose="020B0604020202020204" pitchFamily="34" charset="0"/>
              <a:buChar char="•"/>
            </a:pPr>
            <a:endParaRPr lang="en-US" b="0" dirty="0"/>
          </a:p>
          <a:p>
            <a:pPr marL="176679" marR="0" lvl="0" indent="-17667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t>
            </a:r>
            <a:r>
              <a:rPr lang="en-US" b="0" dirty="0"/>
              <a:t>Office on Victims of Crime oversees the Crime Victim Fund, </a:t>
            </a:r>
            <a:r>
              <a:rPr lang="en-US" sz="1800" dirty="0">
                <a:solidFill>
                  <a:srgbClr val="C00000"/>
                </a:solidFill>
                <a:effectLst/>
                <a:latin typeface="Calibri" panose="020F0502020204030204" pitchFamily="34" charset="0"/>
                <a:ea typeface="Times New Roman" panose="02020603050405020304" pitchFamily="18" charset="0"/>
              </a:rPr>
              <a:t>which are the Victims of Crime Act funds, or VOCA.  </a:t>
            </a:r>
            <a:endParaRPr lang="en-US" sz="1800" dirty="0">
              <a:solidFill>
                <a:srgbClr val="000000"/>
              </a:solidFill>
              <a:effectLst/>
              <a:latin typeface="Calibri" panose="020F0502020204030204" pitchFamily="34" charset="0"/>
              <a:ea typeface="Times New Roman" panose="02020603050405020304" pitchFamily="18" charset="0"/>
            </a:endParaRP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C00000"/>
                </a:solidFill>
                <a:effectLst/>
                <a:latin typeface="Calibri" panose="020F0502020204030204" pitchFamily="34" charset="0"/>
                <a:ea typeface="Times New Roman" panose="02020603050405020304" pitchFamily="18" charset="0"/>
              </a:rPr>
              <a:t>OVC is tasked with overseeing the allocation and distribution of VOCA funding through formula grants to states and territories based on population. VOCA is the largest source of federal funding for crime victim services.</a:t>
            </a:r>
            <a:endParaRPr lang="en-US" dirty="0"/>
          </a:p>
          <a:p>
            <a:pPr marL="0" indent="0">
              <a:buFont typeface="Arial" panose="020B0604020202020204" pitchFamily="34" charset="0"/>
              <a:buNone/>
            </a:pPr>
            <a:endParaRPr lang="en-US" dirty="0"/>
          </a:p>
          <a:p>
            <a:pPr marL="176679" marR="0" lvl="0" indent="-17667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C00000"/>
                </a:solidFill>
                <a:effectLst/>
                <a:latin typeface="Calibri" panose="020F0502020204030204" pitchFamily="34" charset="0"/>
                <a:ea typeface="Times New Roman" panose="02020603050405020304" pitchFamily="18" charset="0"/>
              </a:rPr>
              <a:t>OVW distributes funding to support domestic violence, sexual assault, stalking, and dating violence services and criminal justice initiatives.</a:t>
            </a:r>
            <a:endParaRPr lang="en-US" sz="1800" dirty="0">
              <a:solidFill>
                <a:srgbClr val="000000"/>
              </a:solidFill>
              <a:effectLst/>
              <a:latin typeface="Calibri" panose="020F0502020204030204" pitchFamily="34" charset="0"/>
              <a:ea typeface="Times New Roman" panose="02020603050405020304" pitchFamily="18" charset="0"/>
            </a:endParaRPr>
          </a:p>
          <a:p>
            <a:pPr marL="176679" indent="-176679">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Department of Health and Human Services, or HHS, </a:t>
            </a:r>
            <a:r>
              <a:rPr lang="en-US" dirty="0"/>
              <a:t>oversees, regulates, and administers programs that address health needs and provide essential services. </a:t>
            </a:r>
            <a:r>
              <a:rPr lang="en-US" i="0" dirty="0"/>
              <a:t>One of the programs the agency administers is the Family Violence Prevention and Services Act, known as </a:t>
            </a:r>
            <a:r>
              <a:rPr lang="en-US" b="1" i="0" dirty="0"/>
              <a:t>FVPSA (Note to presenter: pronounced </a:t>
            </a:r>
            <a:r>
              <a:rPr lang="en-US" b="1" i="0" dirty="0" err="1"/>
              <a:t>fip-sah</a:t>
            </a:r>
            <a:r>
              <a:rPr lang="en-US" b="1" i="0" dirty="0"/>
              <a:t>), </a:t>
            </a:r>
            <a:r>
              <a:rPr lang="en-US" sz="1200" dirty="0">
                <a:solidFill>
                  <a:srgbClr val="000000"/>
                </a:solidFill>
                <a:effectLst/>
                <a:latin typeface="Calibri" panose="020F0502020204030204" pitchFamily="34" charset="0"/>
                <a:ea typeface="Times New Roman" panose="02020603050405020304" pitchFamily="18" charset="0"/>
              </a:rPr>
              <a:t>which provides funding to domestic violence shelters for shelter and related support services, as well as new funding for sexual assault services.  </a:t>
            </a:r>
          </a:p>
          <a:p>
            <a:pPr marL="176679" indent="-176679">
              <a:buFont typeface="Arial" panose="020B0604020202020204" pitchFamily="34" charset="0"/>
              <a:buChar char="•"/>
            </a:pPr>
            <a:endParaRPr lang="en-US" i="0" dirty="0"/>
          </a:p>
          <a:p>
            <a:pPr marL="176679" indent="-176679">
              <a:buFont typeface="Arial" panose="020B0604020202020204" pitchFamily="34" charset="0"/>
              <a:buChar char="•"/>
            </a:pPr>
            <a:r>
              <a:rPr lang="en-US" b="0" dirty="0"/>
              <a:t>The U.S. Internal Revenue Service, otherwise, known as the IRS is </a:t>
            </a:r>
            <a:r>
              <a:rPr lang="en-US" dirty="0"/>
              <a:t>a federal agency that oversees guidance, regulation, and processing related to tax programs and payments. The IRS is not involved in housing programs at the same level as these other agencies, but it oversee</a:t>
            </a:r>
            <a:r>
              <a:rPr lang="en-US" b="0" dirty="0"/>
              <a:t>s tax credit programs like the Low-Income Housing Tax Credit Program, as described in part two. Please view Part 2 of this series if you are interested in more information.</a:t>
            </a:r>
            <a:r>
              <a:rPr lang="en-US" b="1" dirty="0"/>
              <a:t> </a:t>
            </a:r>
            <a:endParaRPr lang="en-US" dirty="0"/>
          </a:p>
        </p:txBody>
      </p:sp>
      <p:sp>
        <p:nvSpPr>
          <p:cNvPr id="4" name="Slide Number Placeholder 3"/>
          <p:cNvSpPr>
            <a:spLocks noGrp="1"/>
          </p:cNvSpPr>
          <p:nvPr>
            <p:ph type="sldNum" sz="quarter" idx="5"/>
          </p:nvPr>
        </p:nvSpPr>
        <p:spPr/>
        <p:txBody>
          <a:bodyPr/>
          <a:lstStyle/>
          <a:p>
            <a:fld id="{09CB6DB9-404A-DA4B-A664-E75A260D8BC6}" type="slidenum">
              <a:rPr lang="en-US" smtClean="0"/>
              <a:t>4</a:t>
            </a:fld>
            <a:endParaRPr lang="en-US"/>
          </a:p>
        </p:txBody>
      </p:sp>
    </p:spTree>
    <p:extLst>
      <p:ext uri="{BB962C8B-B14F-4D97-AF65-F5344CB8AC3E}">
        <p14:creationId xmlns:p14="http://schemas.microsoft.com/office/powerpoint/2010/main" val="2594817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42289">
              <a:buFont typeface="Arial" panose="020B0604020202020204" pitchFamily="34" charset="0"/>
              <a:buNone/>
            </a:pPr>
            <a:r>
              <a:rPr lang="en-US" sz="3600" b="0" dirty="0"/>
              <a:t>Now we’ll switch to state agencies and programs.</a:t>
            </a:r>
          </a:p>
          <a:p>
            <a:pPr marL="0" indent="0" defTabSz="942289">
              <a:buFont typeface="Arial" panose="020B0604020202020204" pitchFamily="34" charset="0"/>
              <a:buNone/>
            </a:pPr>
            <a:endParaRPr lang="en-US" sz="3600" b="0" dirty="0"/>
          </a:p>
          <a:p>
            <a:pPr marL="176679" marR="0" lvl="0" indent="-176679" algn="l" defTabSz="9422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b="0" dirty="0"/>
              <a:t>The Minnesota Office of Justice Programs, or OJP, is located i</a:t>
            </a:r>
            <a:r>
              <a:rPr lang="en-US" sz="3600" dirty="0"/>
              <a:t>n the Minnesota Department of Public Safety, or DPS.  The office provides funding, guidance, research, technical assistance, and other leadership with the goals of reducing crime and improving assistance for crime victims. OJP is the main agency that handles pass-through funding to victim </a:t>
            </a:r>
            <a:r>
              <a:rPr lang="en-US" sz="3600"/>
              <a:t>service providers, or VSPs </a:t>
            </a:r>
            <a:r>
              <a:rPr lang="en-US" sz="3600" dirty="0"/>
              <a:t>to support shelter and victim services programming. OJP also has a specific Housing Specialist staff member that focuses on coordinating with state agencies, the state interagency council on homelessness;</a:t>
            </a:r>
            <a:r>
              <a:rPr lang="en-US" sz="1800" dirty="0">
                <a:solidFill>
                  <a:srgbClr val="C00000"/>
                </a:solidFill>
                <a:effectLst/>
                <a:latin typeface="Calibri" panose="020F0502020204030204" pitchFamily="34" charset="0"/>
                <a:ea typeface="Times New Roman" panose="02020603050405020304" pitchFamily="18" charset="0"/>
              </a:rPr>
              <a:t> the domestic violence, sexual assault, general crime, and child advocacy center coalitions in Minnesota</a:t>
            </a:r>
            <a:r>
              <a:rPr lang="en-US" sz="1800" dirty="0">
                <a:solidFill>
                  <a:srgbClr val="000000"/>
                </a:solidFill>
                <a:effectLst/>
                <a:latin typeface="Calibri" panose="020F0502020204030204" pitchFamily="34" charset="0"/>
                <a:ea typeface="Times New Roman" panose="02020603050405020304" pitchFamily="18" charset="0"/>
              </a:rPr>
              <a:t>;</a:t>
            </a:r>
            <a:r>
              <a:rPr lang="en-US" sz="3600" dirty="0"/>
              <a:t> and VSPs, to address issues at the intersection of housing and victims of crime. </a:t>
            </a:r>
          </a:p>
          <a:p>
            <a:endParaRPr lang="en-US" sz="3600" dirty="0"/>
          </a:p>
          <a:p>
            <a:pPr marL="176679" indent="-176679">
              <a:buFont typeface="Arial" panose="020B0604020202020204" pitchFamily="34" charset="0"/>
              <a:buChar char="•"/>
            </a:pPr>
            <a:r>
              <a:rPr lang="en-US" sz="3600" b="0" dirty="0"/>
              <a:t>The Minnesota Department of Human Services, or DHS, </a:t>
            </a:r>
            <a:r>
              <a:rPr lang="en-US" sz="3600" dirty="0"/>
              <a:t>oversees several different social service-related areas of funding and programming across the state, including several shelter and housing related programs. The Office of Economic Opportunity, OEO, handles the distribution of various forms of shelter funding, including shelter capital, shelter services, transitional housing, and safe harbor housing programming. </a:t>
            </a:r>
          </a:p>
          <a:p>
            <a:pPr marL="176679" indent="-176679">
              <a:buFont typeface="Arial" panose="020B0604020202020204" pitchFamily="34" charset="0"/>
              <a:buChar char="•"/>
            </a:pPr>
            <a:endParaRPr lang="en-US" sz="3600" dirty="0"/>
          </a:p>
          <a:p>
            <a:pPr marL="176679" indent="-176679">
              <a:buFont typeface="Arial" panose="020B0604020202020204" pitchFamily="34" charset="0"/>
              <a:buChar char="•"/>
            </a:pPr>
            <a:r>
              <a:rPr lang="en-US" sz="3600" b="0" dirty="0"/>
              <a:t>The Minnesota Department of Health is responsible for public health, including disease control and prevention, environmental health, public policy and regulation of health care providers. Its mission is to protect, maintain and improve the health of all Minnesotans, and to promote healthcare equity across the state. It also co-leads the Safe Harbor response in Minnesota, which ensures that young people experiencing sexual trafficking are treated as victims and survivors rather than criminals.</a:t>
            </a:r>
          </a:p>
          <a:p>
            <a:pPr marL="176679" indent="-176679">
              <a:buFont typeface="Arial" panose="020B0604020202020204" pitchFamily="34" charset="0"/>
              <a:buChar char="•"/>
            </a:pPr>
            <a:endParaRPr lang="en-US" sz="3600" b="1" i="1" dirty="0"/>
          </a:p>
          <a:p>
            <a:pPr marL="176679" marR="0" lvl="0" indent="-17667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b="0" dirty="0"/>
              <a:t>The Minnesota Housing Finance Agency, or the </a:t>
            </a:r>
            <a:r>
              <a:rPr lang="en-US" sz="3600" dirty="0"/>
              <a:t>MHFA, is the state finance agency in Minnesota. In some ways MHFA functions a bit like a bank, but through a government agency. The agency assists individuals, partners, programs, and communities to preserve and create affordable housing. The agency administers and oversees several different types of programming, </a:t>
            </a:r>
            <a:r>
              <a:rPr lang="en-US" sz="3600" b="0" dirty="0"/>
              <a:t>grant funding, </a:t>
            </a:r>
            <a:r>
              <a:rPr lang="en-US" sz="3600" dirty="0"/>
              <a:t>and lending efforts; including mortgage lending programs, housing counseling programs, rental assistance programs, houselessness prevention programs, affordable housing development and preservation funding. </a:t>
            </a:r>
          </a:p>
          <a:p>
            <a:pPr marL="176679" indent="-176679">
              <a:buFont typeface="Arial" panose="020B0604020202020204" pitchFamily="34" charset="0"/>
              <a:buChar char="•"/>
            </a:pPr>
            <a:endParaRPr lang="en-US" sz="3600" b="1" i="1" dirty="0"/>
          </a:p>
          <a:p>
            <a:pPr marL="171450" indent="-171450" defTabSz="942289">
              <a:buFont typeface="Arial" panose="020B0604020202020204" pitchFamily="34" charset="0"/>
              <a:buChar char="•"/>
              <a:defRPr/>
            </a:pPr>
            <a:r>
              <a:rPr lang="en-US" sz="3600" b="0" dirty="0"/>
              <a:t>The Minnesota Interagency Council on Homelessness, or MICH, </a:t>
            </a:r>
            <a:r>
              <a:rPr lang="en-US" sz="3600" b="0" i="0" dirty="0">
                <a:solidFill>
                  <a:srgbClr val="222222"/>
                </a:solidFill>
                <a:effectLst/>
                <a:latin typeface="Open Sans" panose="020B0606030504020204" pitchFamily="34" charset="0"/>
              </a:rPr>
              <a:t>is a cabinet-level body led by the Lt. Governor and is comprised of the commissioners of 13 state agencies or their representatives, and the chair of the Metropolitan Council. MICH helps to coordinate, support, and provide leadership in the state’s efforts to move towards housing, health, and racial justice for people who are unhoused.</a:t>
            </a:r>
            <a:endParaRPr lang="en-US" sz="3600" i="1" dirty="0"/>
          </a:p>
          <a:p>
            <a:endParaRPr lang="en-US" sz="3600" dirty="0"/>
          </a:p>
          <a:p>
            <a:endParaRPr lang="en-US" sz="3600" dirty="0"/>
          </a:p>
        </p:txBody>
      </p:sp>
      <p:sp>
        <p:nvSpPr>
          <p:cNvPr id="4" name="Slide Number Placeholder 3"/>
          <p:cNvSpPr>
            <a:spLocks noGrp="1"/>
          </p:cNvSpPr>
          <p:nvPr>
            <p:ph type="sldNum" sz="quarter" idx="5"/>
          </p:nvPr>
        </p:nvSpPr>
        <p:spPr/>
        <p:txBody>
          <a:bodyPr/>
          <a:lstStyle/>
          <a:p>
            <a:fld id="{09CB6DB9-404A-DA4B-A664-E75A260D8BC6}" type="slidenum">
              <a:rPr lang="en-US" smtClean="0"/>
              <a:t>5</a:t>
            </a:fld>
            <a:endParaRPr lang="en-US"/>
          </a:p>
        </p:txBody>
      </p:sp>
    </p:spTree>
    <p:extLst>
      <p:ext uri="{BB962C8B-B14F-4D97-AF65-F5344CB8AC3E}">
        <p14:creationId xmlns:p14="http://schemas.microsoft.com/office/powerpoint/2010/main" val="4144175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We will summarize 10 programs in this session: Continuum of Care; Emergency Solutions Grants; Victims of Crimes Act, or VOCA; the Family Violence and Prevention Services Act, called FVPSA </a:t>
            </a:r>
            <a:r>
              <a:rPr lang="en-US" b="1" dirty="0"/>
              <a:t>(pronounced </a:t>
            </a:r>
            <a:r>
              <a:rPr lang="en-US" b="1" dirty="0" err="1"/>
              <a:t>fip-sah</a:t>
            </a:r>
            <a:r>
              <a:rPr lang="en-US" b="1" dirty="0"/>
              <a:t>)</a:t>
            </a:r>
            <a:r>
              <a:rPr lang="en-US" dirty="0"/>
              <a:t>; Office on Violence Against Women Transitional Housing; Minnesota Transitional Housing; Housing Stabilization; Housing Support; the Family Homelessness Prevention Assistance Program; and certain capital investment programs through the Minnesota Housing Finance Agency. </a:t>
            </a:r>
          </a:p>
          <a:p>
            <a:pPr marL="0" indent="0">
              <a:buFont typeface="Wingdings" panose="05000000000000000000" pitchFamily="2" charset="2"/>
              <a:buNone/>
            </a:pPr>
            <a:endParaRPr lang="en-US" dirty="0"/>
          </a:p>
          <a:p>
            <a:pPr marL="0" indent="0">
              <a:buFont typeface="Wingdings" panose="05000000000000000000" pitchFamily="2" charset="2"/>
              <a:buNone/>
            </a:pPr>
            <a:endParaRPr lang="en-US" dirty="0"/>
          </a:p>
          <a:p>
            <a:pPr marL="0" indent="0">
              <a:buFont typeface="Wingdings" panose="05000000000000000000" pitchFamily="2" charset="2"/>
              <a:buNone/>
            </a:pPr>
            <a:endParaRPr lang="en-US" dirty="0"/>
          </a:p>
          <a:p>
            <a:pPr marL="0" indent="0">
              <a:buFont typeface="Wingdings" panose="05000000000000000000" pitchFamily="2" charset="2"/>
              <a:buNone/>
            </a:pPr>
            <a:endParaRPr lang="en-US" dirty="0"/>
          </a:p>
          <a:p>
            <a:pPr marL="0" indent="0">
              <a:buFont typeface="Wingdings" panose="05000000000000000000" pitchFamily="2" charset="2"/>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9CB6DB9-404A-DA4B-A664-E75A260D8BC6}" type="slidenum">
              <a:rPr lang="en-US" smtClean="0"/>
              <a:t>6</a:t>
            </a:fld>
            <a:endParaRPr lang="en-US"/>
          </a:p>
        </p:txBody>
      </p:sp>
    </p:spTree>
    <p:extLst>
      <p:ext uri="{BB962C8B-B14F-4D97-AF65-F5344CB8AC3E}">
        <p14:creationId xmlns:p14="http://schemas.microsoft.com/office/powerpoint/2010/main" val="1551026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The Continuum of Care Program, commonly called CoC, </a:t>
            </a:r>
            <a:r>
              <a:rPr lang="en-US" sz="1200" b="0" i="0" dirty="0">
                <a:solidFill>
                  <a:srgbClr val="000000"/>
                </a:solidFill>
                <a:effectLst/>
                <a:latin typeface="IBM Plex Serif" panose="02060503050406000203" pitchFamily="18" charset="0"/>
              </a:rPr>
              <a:t>allocates funding to support several types of local programming with the goal of preventing and ending houselessness. It </a:t>
            </a:r>
            <a:r>
              <a:rPr lang="en-US" dirty="0">
                <a:solidFill>
                  <a:srgbClr val="7030A0"/>
                </a:solidFill>
                <a:latin typeface="Calibri" panose="020F0502020204030204" pitchFamily="34" charset="0"/>
              </a:rPr>
              <a:t>is a regional or local planning group that coordinates funding, services, systems, and resources for individuals and families experiencing houselessness. It includes a wide array of stakeholders, including government and non-governmental agencies such as victim service providers. </a:t>
            </a:r>
            <a:r>
              <a:rPr lang="en-US" dirty="0">
                <a:solidFill>
                  <a:srgbClr val="7030A0"/>
                </a:solidFill>
              </a:rPr>
              <a:t>Each CoC covers a defined geographical area, which can be a city, county, or regional area within a state.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dirty="0">
              <a:solidFill>
                <a:srgbClr val="000000"/>
              </a:solidFill>
              <a:effectLst/>
              <a:latin typeface="IBM Plex Serif" panose="02060503050406000203"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CoC program funding is allocated annually through a competitive application process. Both HUD and local CoCs are involved in this process. The local CoC is the main contact and administrator for VSPs who might wish to pursue funding.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CoC funding supports several programmatic areas, including rapid-rehousing, transitional housing, joint transitional and rapid rehousing, permanent supportive housing, and in limited circumstances homelessness prevention and supportive services.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This funding also includes a set-aside called Domestic Violence Bonus funding that is specifically available to groups that provide services to survivors. This funding has provided valuable support for VSPs involved in housing work, but VSPs are not limited to this pot of money if they wish to apply.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More on the CoCs will be covered in Parts 4 and 5 of this series. </a:t>
            </a:r>
          </a:p>
        </p:txBody>
      </p:sp>
      <p:sp>
        <p:nvSpPr>
          <p:cNvPr id="4" name="Slide Number Placeholder 3"/>
          <p:cNvSpPr>
            <a:spLocks noGrp="1"/>
          </p:cNvSpPr>
          <p:nvPr>
            <p:ph type="sldNum" sz="quarter" idx="5"/>
          </p:nvPr>
        </p:nvSpPr>
        <p:spPr/>
        <p:txBody>
          <a:bodyPr/>
          <a:lstStyle/>
          <a:p>
            <a:fld id="{09CB6DB9-404A-DA4B-A664-E75A260D8BC6}" type="slidenum">
              <a:rPr lang="en-US" smtClean="0"/>
              <a:t>7</a:t>
            </a:fld>
            <a:endParaRPr lang="en-US"/>
          </a:p>
        </p:txBody>
      </p:sp>
    </p:spTree>
    <p:extLst>
      <p:ext uri="{BB962C8B-B14F-4D97-AF65-F5344CB8AC3E}">
        <p14:creationId xmlns:p14="http://schemas.microsoft.com/office/powerpoint/2010/main" val="3679113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400" b="0" dirty="0">
                <a:solidFill>
                  <a:srgbClr val="7030A0"/>
                </a:solidFill>
              </a:rPr>
              <a:t>The Emergency Solutions Grant program, or ESG, is a U.S. Department of Housing and Urban Development, or  HUD program that</a:t>
            </a:r>
            <a:r>
              <a:rPr lang="en-US" sz="2400" b="0" i="0" dirty="0">
                <a:solidFill>
                  <a:srgbClr val="7030A0"/>
                </a:solidFill>
                <a:effectLst/>
              </a:rPr>
              <a:t> allocates funding to local jurisdictions to </a:t>
            </a:r>
            <a:r>
              <a:rPr lang="en-US" sz="2400" b="0" dirty="0">
                <a:solidFill>
                  <a:srgbClr val="7030A0"/>
                </a:solidFill>
              </a:rPr>
              <a:t>assist people obtain housing who are experiencing a housing crisis, including houselessness. </a:t>
            </a:r>
          </a:p>
          <a:p>
            <a:pPr marL="342900" indent="-342900">
              <a:buFont typeface="Arial" panose="020B0604020202020204" pitchFamily="34" charset="0"/>
              <a:buChar char="•"/>
            </a:pPr>
            <a:endParaRPr lang="en-US" sz="2400" b="1" dirty="0">
              <a:solidFill>
                <a:srgbClr val="7030A0"/>
              </a:solidFill>
            </a:endParaRPr>
          </a:p>
          <a:p>
            <a:pPr marL="0" indent="0">
              <a:buFont typeface="Arial" panose="020B0604020202020204" pitchFamily="34" charset="0"/>
              <a:buNone/>
            </a:pPr>
            <a:r>
              <a:rPr lang="en-US" sz="2400" b="0" dirty="0"/>
              <a:t>Each year HUD allocates ESG funding to local governments, such as counties, urban areas, or states. The amount each area receives is established by a pre-determined formula. </a:t>
            </a:r>
          </a:p>
          <a:p>
            <a:pPr marL="342900" indent="-342900">
              <a:buFont typeface="Arial" panose="020B0604020202020204" pitchFamily="34" charset="0"/>
              <a:buChar char="•"/>
            </a:pPr>
            <a:endParaRPr lang="en-US" sz="2400" b="0" dirty="0"/>
          </a:p>
          <a:p>
            <a:pPr marL="0" indent="0">
              <a:buFont typeface="Arial" panose="020B0604020202020204" pitchFamily="34" charset="0"/>
              <a:buNone/>
            </a:pPr>
            <a:r>
              <a:rPr lang="en-US" sz="2400" dirty="0"/>
              <a:t>In Minnesota six cities and counties receive HUD ESG formula grants directly. These six areas are referred to as “entitlement jurisdictions.” They are: Duluth, St. Louis County, St. Paul (in conjunction with Ramsey County), Minneapolis, Hennepin County, and Dakota county. These jurisdictions are responsible for overseeing ESG funds and allocating them to non-profit organizations in their area. All the areas outside of the six jurisdictions are referred to as “non-entitlement jurisdictions” or the “balance of state”. The Office of Economic Opportunity, or OEO, distributes ESG funding to local governments and providers in the non-entitlement jurisdictions. </a:t>
            </a:r>
          </a:p>
          <a:p>
            <a:pPr marL="800100" lvl="1" indent="-342900">
              <a:buFont typeface="Arial" panose="020B0604020202020204" pitchFamily="34" charset="0"/>
              <a:buChar char="•"/>
            </a:pPr>
            <a:endParaRPr lang="en-US" sz="2400" b="0" dirty="0"/>
          </a:p>
          <a:p>
            <a:pPr marL="0" indent="0">
              <a:buFont typeface="Arial" panose="020B0604020202020204" pitchFamily="34" charset="0"/>
              <a:buNone/>
            </a:pPr>
            <a:r>
              <a:rPr lang="en-US" sz="2400" b="0" u="sng" dirty="0"/>
              <a:t>Eligible program types under ESG include: </a:t>
            </a:r>
          </a:p>
          <a:p>
            <a:pPr marL="685800" lvl="1" indent="0">
              <a:buFont typeface="Arial" panose="020B0604020202020204" pitchFamily="34" charset="0"/>
              <a:buNone/>
            </a:pPr>
            <a:r>
              <a:rPr lang="en-US" sz="2600" dirty="0">
                <a:solidFill>
                  <a:srgbClr val="7030A0"/>
                </a:solidFill>
                <a:latin typeface="+mj-lt"/>
              </a:rPr>
              <a:t>Street Outreach </a:t>
            </a:r>
          </a:p>
          <a:p>
            <a:pPr marL="685800" lvl="1" indent="0">
              <a:buFont typeface="Arial" panose="020B0604020202020204" pitchFamily="34" charset="0"/>
              <a:buNone/>
            </a:pPr>
            <a:r>
              <a:rPr lang="en-US" sz="2600" dirty="0">
                <a:solidFill>
                  <a:srgbClr val="7030A0"/>
                </a:solidFill>
                <a:latin typeface="+mj-lt"/>
              </a:rPr>
              <a:t>Emergency Shelter</a:t>
            </a:r>
            <a:endParaRPr lang="en-US" sz="900" dirty="0">
              <a:solidFill>
                <a:srgbClr val="7030A0"/>
              </a:solidFill>
              <a:latin typeface="+mj-lt"/>
            </a:endParaRPr>
          </a:p>
          <a:p>
            <a:pPr marL="685800" lvl="1" indent="0">
              <a:buFont typeface="Arial" panose="020B0604020202020204" pitchFamily="34" charset="0"/>
              <a:buNone/>
            </a:pPr>
            <a:r>
              <a:rPr lang="en-US" sz="2600" dirty="0">
                <a:solidFill>
                  <a:srgbClr val="7030A0"/>
                </a:solidFill>
                <a:latin typeface="+mj-lt"/>
              </a:rPr>
              <a:t>Homelessness Prevention; and  </a:t>
            </a:r>
            <a:endParaRPr lang="en-US" sz="900" dirty="0">
              <a:solidFill>
                <a:srgbClr val="7030A0"/>
              </a:solidFill>
              <a:latin typeface="+mj-lt"/>
            </a:endParaRPr>
          </a:p>
          <a:p>
            <a:pPr marL="685800" lvl="1" indent="0">
              <a:buFont typeface="Arial" panose="020B0604020202020204" pitchFamily="34" charset="0"/>
              <a:buNone/>
            </a:pPr>
            <a:r>
              <a:rPr lang="en-US" sz="2600" dirty="0">
                <a:solidFill>
                  <a:srgbClr val="7030A0"/>
                </a:solidFill>
                <a:latin typeface="+mj-lt"/>
              </a:rPr>
              <a:t>Rapid Rehousing </a:t>
            </a:r>
          </a:p>
          <a:p>
            <a:pPr marL="1143000" lvl="1" indent="-457200">
              <a:buFont typeface="Arial" panose="020B0604020202020204" pitchFamily="34" charset="0"/>
              <a:buChar char="•"/>
            </a:pPr>
            <a:endParaRPr lang="en-US" sz="2600" dirty="0">
              <a:solidFill>
                <a:srgbClr val="7030A0"/>
              </a:solidFill>
              <a:latin typeface="+mj-lt"/>
            </a:endParaRPr>
          </a:p>
          <a:p>
            <a:pPr defTabSz="942289">
              <a:defRPr/>
            </a:pPr>
            <a:endParaRPr lang="en-US" b="1" dirty="0"/>
          </a:p>
        </p:txBody>
      </p:sp>
      <p:sp>
        <p:nvSpPr>
          <p:cNvPr id="4" name="Slide Number Placeholder 3"/>
          <p:cNvSpPr>
            <a:spLocks noGrp="1"/>
          </p:cNvSpPr>
          <p:nvPr>
            <p:ph type="sldNum" sz="quarter" idx="5"/>
          </p:nvPr>
        </p:nvSpPr>
        <p:spPr/>
        <p:txBody>
          <a:bodyPr/>
          <a:lstStyle/>
          <a:p>
            <a:fld id="{09CB6DB9-404A-DA4B-A664-E75A260D8BC6}" type="slidenum">
              <a:rPr lang="en-US" smtClean="0"/>
              <a:t>8</a:t>
            </a:fld>
            <a:endParaRPr lang="en-US"/>
          </a:p>
        </p:txBody>
      </p:sp>
    </p:spTree>
    <p:extLst>
      <p:ext uri="{BB962C8B-B14F-4D97-AF65-F5344CB8AC3E}">
        <p14:creationId xmlns:p14="http://schemas.microsoft.com/office/powerpoint/2010/main" val="2004341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SzPts val="1000"/>
              <a:buFont typeface="Symbol" panose="05050102010706020507" pitchFamily="18" charset="2"/>
              <a:buNone/>
              <a:tabLst>
                <a:tab pos="457200" algn="l"/>
              </a:tabLst>
            </a:pPr>
            <a:r>
              <a:rPr lang="en-US" sz="3300" b="0" dirty="0">
                <a:solidFill>
                  <a:srgbClr val="7030A0"/>
                </a:solidFill>
              </a:rPr>
              <a:t>The Victim of Crimes Act of 1984, or VOCA, </a:t>
            </a:r>
            <a:r>
              <a:rPr lang="en-US" sz="1800" dirty="0">
                <a:effectLst/>
                <a:latin typeface="Calibri" panose="020F0502020204030204" pitchFamily="34" charset="0"/>
                <a:ea typeface="Times New Roman" panose="02020603050405020304" pitchFamily="18" charset="0"/>
              </a:rPr>
              <a:t>funds direct services to crime victims that are provided by nonprofit agencies, local units of government such as county attorney offices and police departments, and Tribes</a:t>
            </a:r>
          </a:p>
          <a:p>
            <a:endParaRPr lang="en-US" sz="3300" b="0" dirty="0">
              <a:solidFill>
                <a:srgbClr val="7030A0"/>
              </a:solidFill>
              <a:latin typeface="+mj-lt"/>
            </a:endParaRPr>
          </a:p>
          <a:p>
            <a:r>
              <a:rPr lang="en-US" sz="3300" b="0" dirty="0">
                <a:solidFill>
                  <a:srgbClr val="7030A0"/>
                </a:solidFill>
                <a:latin typeface="+mj-lt"/>
              </a:rPr>
              <a:t>State administrators </a:t>
            </a:r>
            <a:r>
              <a:rPr lang="en-US" sz="3300" dirty="0">
                <a:solidFill>
                  <a:srgbClr val="7030A0"/>
                </a:solidFill>
                <a:latin typeface="+mj-lt"/>
              </a:rPr>
              <a:t>receive formula funding from the Office of Victims of Crime, or OVC and </a:t>
            </a:r>
            <a:r>
              <a:rPr lang="en-US" sz="3300" b="0" dirty="0">
                <a:solidFill>
                  <a:srgbClr val="7030A0"/>
                </a:solidFill>
                <a:latin typeface="+mj-lt"/>
              </a:rPr>
              <a:t>in turn distribute it through a competitive application process. Minnesota’s state administrator is the Office of Justice Programs, or OJP. VOCA funding originates from </a:t>
            </a:r>
            <a:r>
              <a:rPr lang="en-US" sz="3600" b="0" dirty="0">
                <a:solidFill>
                  <a:srgbClr val="7030A0"/>
                </a:solidFill>
                <a:latin typeface="+mj-lt"/>
              </a:rPr>
              <a:t>the federal Crime Victim Fund, established through the VOCA</a:t>
            </a:r>
            <a:r>
              <a:rPr lang="en-US" sz="3600" dirty="0"/>
              <a:t> of 1984. The fund is not supported by tax dollars, but through sources such as criminal fines, penalties, forfeited bail bonds, and special assessments.</a:t>
            </a:r>
            <a:endParaRPr lang="en-US" sz="3600" b="0" dirty="0">
              <a:solidFill>
                <a:srgbClr val="7030A0"/>
              </a:solidFill>
            </a:endParaRPr>
          </a:p>
          <a:p>
            <a:pPr marL="0" indent="0">
              <a:buFont typeface="Arial" panose="020B0604020202020204" pitchFamily="34" charset="0"/>
              <a:buNone/>
            </a:pPr>
            <a:endParaRPr lang="en-US" sz="3300" b="0" dirty="0">
              <a:solidFill>
                <a:srgbClr val="7030A0"/>
              </a:solidFill>
            </a:endParaRPr>
          </a:p>
          <a:p>
            <a:pPr marL="0" indent="0">
              <a:buFont typeface="Arial" panose="020B0604020202020204" pitchFamily="34" charset="0"/>
              <a:buNone/>
            </a:pPr>
            <a:r>
              <a:rPr lang="en-US" sz="3300" b="0" dirty="0">
                <a:solidFill>
                  <a:srgbClr val="7030A0"/>
                </a:solidFill>
              </a:rPr>
              <a:t>VOCA funding has a variety of eligible housing-related uses. For example, VOCA funds can be used to support: </a:t>
            </a:r>
          </a:p>
          <a:p>
            <a:pPr marL="685800" lvl="1" indent="0">
              <a:buFont typeface="Arial" panose="020B0604020202020204" pitchFamily="34" charset="0"/>
              <a:buNone/>
            </a:pPr>
            <a:r>
              <a:rPr lang="en-US" sz="3300" dirty="0">
                <a:solidFill>
                  <a:srgbClr val="7030A0"/>
                </a:solidFill>
                <a:latin typeface="+mj-lt"/>
              </a:rPr>
              <a:t>Emergency shelter; </a:t>
            </a:r>
          </a:p>
          <a:p>
            <a:pPr marL="685800" lvl="1" indent="0">
              <a:buFont typeface="Arial" panose="020B0604020202020204" pitchFamily="34" charset="0"/>
              <a:buNone/>
            </a:pPr>
            <a:r>
              <a:rPr lang="en-US" sz="3300" dirty="0">
                <a:solidFill>
                  <a:srgbClr val="7030A0"/>
                </a:solidFill>
                <a:latin typeface="+mj-lt"/>
              </a:rPr>
              <a:t>Transitional housing; or</a:t>
            </a:r>
          </a:p>
          <a:p>
            <a:pPr marL="685800" lvl="1" indent="0">
              <a:buFont typeface="Arial" panose="020B0604020202020204" pitchFamily="34" charset="0"/>
              <a:buNone/>
            </a:pPr>
            <a:r>
              <a:rPr lang="en-US" sz="1500" dirty="0">
                <a:solidFill>
                  <a:srgbClr val="7030A0"/>
                </a:solidFill>
                <a:latin typeface="+mj-lt"/>
              </a:rPr>
              <a:t>D</a:t>
            </a:r>
            <a:r>
              <a:rPr lang="en-US" sz="3300" dirty="0">
                <a:solidFill>
                  <a:srgbClr val="7030A0"/>
                </a:solidFill>
                <a:latin typeface="+mj-lt"/>
              </a:rPr>
              <a:t>irect financial assistance to help survivors relocate for safety reasons. This can include expenses such as moving costs, travel, rental assistance, or security deposits. </a:t>
            </a:r>
          </a:p>
          <a:p>
            <a:endParaRPr lang="en-US" dirty="0"/>
          </a:p>
        </p:txBody>
      </p:sp>
      <p:sp>
        <p:nvSpPr>
          <p:cNvPr id="4" name="Slide Number Placeholder 3"/>
          <p:cNvSpPr>
            <a:spLocks noGrp="1"/>
          </p:cNvSpPr>
          <p:nvPr>
            <p:ph type="sldNum" sz="quarter" idx="5"/>
          </p:nvPr>
        </p:nvSpPr>
        <p:spPr/>
        <p:txBody>
          <a:bodyPr/>
          <a:lstStyle/>
          <a:p>
            <a:fld id="{09CB6DB9-404A-DA4B-A664-E75A260D8BC6}" type="slidenum">
              <a:rPr lang="en-US" smtClean="0"/>
              <a:t>9</a:t>
            </a:fld>
            <a:endParaRPr lang="en-US"/>
          </a:p>
        </p:txBody>
      </p:sp>
    </p:spTree>
    <p:extLst>
      <p:ext uri="{BB962C8B-B14F-4D97-AF65-F5344CB8AC3E}">
        <p14:creationId xmlns:p14="http://schemas.microsoft.com/office/powerpoint/2010/main" val="35001769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0FCA29-4F44-B744-A495-E7675A2AD6C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18C355CE-7CCB-C343-A344-829A11D5BB95}"/>
              </a:ext>
            </a:extLst>
          </p:cNvPr>
          <p:cNvPicPr>
            <a:picLocks noChangeAspect="1"/>
          </p:cNvPicPr>
          <p:nvPr userDrawn="1"/>
        </p:nvPicPr>
        <p:blipFill>
          <a:blip r:embed="rId3"/>
          <a:stretch>
            <a:fillRect/>
          </a:stretch>
        </p:blipFill>
        <p:spPr>
          <a:xfrm>
            <a:off x="8423136" y="383822"/>
            <a:ext cx="2870634" cy="2162176"/>
          </a:xfrm>
          <a:prstGeom prst="rect">
            <a:avLst/>
          </a:prstGeom>
        </p:spPr>
      </p:pic>
    </p:spTree>
    <p:extLst>
      <p:ext uri="{BB962C8B-B14F-4D97-AF65-F5344CB8AC3E}">
        <p14:creationId xmlns:p14="http://schemas.microsoft.com/office/powerpoint/2010/main" val="356593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Interio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584802E-78DF-7342-B2F9-CCDFBBB498A1}"/>
              </a:ext>
            </a:extLst>
          </p:cNvPr>
          <p:cNvSpPr/>
          <p:nvPr userDrawn="1"/>
        </p:nvSpPr>
        <p:spPr>
          <a:xfrm>
            <a:off x="-1" y="0"/>
            <a:ext cx="12191999" cy="6858000"/>
          </a:xfrm>
          <a:prstGeom prst="rect">
            <a:avLst/>
          </a:prstGeom>
          <a:solidFill>
            <a:srgbClr val="5F2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E625131-16AB-EE41-AA9B-7855F38D9166}"/>
              </a:ext>
            </a:extLst>
          </p:cNvPr>
          <p:cNvPicPr>
            <a:picLocks noChangeAspect="1"/>
          </p:cNvPicPr>
          <p:nvPr userDrawn="1"/>
        </p:nvPicPr>
        <p:blipFill>
          <a:blip r:embed="rId2"/>
          <a:stretch>
            <a:fillRect/>
          </a:stretch>
        </p:blipFill>
        <p:spPr>
          <a:xfrm>
            <a:off x="2964502" y="733311"/>
            <a:ext cx="6256032" cy="5391377"/>
          </a:xfrm>
          <a:prstGeom prst="rect">
            <a:avLst/>
          </a:prstGeom>
        </p:spPr>
      </p:pic>
    </p:spTree>
    <p:extLst>
      <p:ext uri="{BB962C8B-B14F-4D97-AF65-F5344CB8AC3E}">
        <p14:creationId xmlns:p14="http://schemas.microsoft.com/office/powerpoint/2010/main" val="2930878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llou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EC45D6-5DFA-EA4A-A5B8-3005B039FE56}"/>
              </a:ext>
            </a:extLst>
          </p:cNvPr>
          <p:cNvSpPr/>
          <p:nvPr userDrawn="1"/>
        </p:nvSpPr>
        <p:spPr>
          <a:xfrm>
            <a:off x="-1" y="0"/>
            <a:ext cx="12191999" cy="6858000"/>
          </a:xfrm>
          <a:prstGeom prst="rect">
            <a:avLst/>
          </a:prstGeom>
          <a:solidFill>
            <a:srgbClr val="5F2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257094C-58EB-C748-9B26-A5BB66F65554}"/>
              </a:ext>
            </a:extLst>
          </p:cNvPr>
          <p:cNvPicPr>
            <a:picLocks noChangeAspect="1"/>
          </p:cNvPicPr>
          <p:nvPr userDrawn="1"/>
        </p:nvPicPr>
        <p:blipFill>
          <a:blip r:embed="rId2"/>
          <a:stretch>
            <a:fillRect/>
          </a:stretch>
        </p:blipFill>
        <p:spPr>
          <a:xfrm>
            <a:off x="8313299" y="3068320"/>
            <a:ext cx="3878699" cy="3789680"/>
          </a:xfrm>
          <a:prstGeom prst="rect">
            <a:avLst/>
          </a:prstGeom>
        </p:spPr>
      </p:pic>
      <p:sp>
        <p:nvSpPr>
          <p:cNvPr id="9" name="Text Placeholder 8">
            <a:extLst>
              <a:ext uri="{FF2B5EF4-FFF2-40B4-BE49-F238E27FC236}">
                <a16:creationId xmlns:a16="http://schemas.microsoft.com/office/drawing/2014/main" id="{448B409E-A8DA-B045-9A64-1889A80D31A1}"/>
              </a:ext>
            </a:extLst>
          </p:cNvPr>
          <p:cNvSpPr>
            <a:spLocks noGrp="1"/>
          </p:cNvSpPr>
          <p:nvPr>
            <p:ph type="body" sz="quarter" idx="10" hasCustomPrompt="1"/>
          </p:nvPr>
        </p:nvSpPr>
        <p:spPr>
          <a:xfrm>
            <a:off x="1056151" y="1583899"/>
            <a:ext cx="11135847" cy="1169461"/>
          </a:xfrm>
        </p:spPr>
        <p:txBody>
          <a:bodyPr>
            <a:normAutofit/>
          </a:bodyPr>
          <a:lstStyle>
            <a:lvl1pPr marL="0" indent="0">
              <a:lnSpc>
                <a:spcPct val="100000"/>
              </a:lnSpc>
              <a:buFontTx/>
              <a:buNone/>
              <a:defRPr sz="6200" b="1" i="0" spc="0">
                <a:solidFill>
                  <a:schemeClr val="bg1"/>
                </a:solidFill>
                <a:latin typeface="Calibri" panose="020F0502020204030204" pitchFamily="34" charset="0"/>
                <a:cs typeface="Calibri" panose="020F0502020204030204" pitchFamily="34" charset="0"/>
              </a:defRPr>
            </a:lvl1pPr>
          </a:lstStyle>
          <a:p>
            <a:r>
              <a:rPr lang="en-US" dirty="0"/>
              <a:t>Section Title Slide </a:t>
            </a:r>
          </a:p>
        </p:txBody>
      </p:sp>
      <p:sp>
        <p:nvSpPr>
          <p:cNvPr id="11" name="Text Placeholder 14">
            <a:extLst>
              <a:ext uri="{FF2B5EF4-FFF2-40B4-BE49-F238E27FC236}">
                <a16:creationId xmlns:a16="http://schemas.microsoft.com/office/drawing/2014/main" id="{A5FCA834-FB7C-A64B-90FA-353D84690ADB}"/>
              </a:ext>
            </a:extLst>
          </p:cNvPr>
          <p:cNvSpPr>
            <a:spLocks noGrp="1"/>
          </p:cNvSpPr>
          <p:nvPr>
            <p:ph type="body" sz="quarter" idx="14" hasCustomPrompt="1"/>
          </p:nvPr>
        </p:nvSpPr>
        <p:spPr>
          <a:xfrm>
            <a:off x="1056151" y="2844007"/>
            <a:ext cx="8428650" cy="1287462"/>
          </a:xfrm>
        </p:spPr>
        <p:txBody>
          <a:bodyPr>
            <a:normAutofit/>
          </a:bodyPr>
          <a:lstStyle>
            <a:lvl1pPr marL="0" indent="0">
              <a:lnSpc>
                <a:spcPct val="100000"/>
              </a:lnSpc>
              <a:buFontTx/>
              <a:buNone/>
              <a:defRPr sz="3000" b="0" i="0" spc="0">
                <a:solidFill>
                  <a:schemeClr val="bg1"/>
                </a:solidFill>
                <a:latin typeface="+mj-lt"/>
                <a:cs typeface="Calibri Light" panose="020F0302020204030204" pitchFamily="34" charset="0"/>
              </a:defRPr>
            </a:lvl1pPr>
          </a:lstStyle>
          <a:p>
            <a:pPr lvl="0"/>
            <a:r>
              <a:rPr lang="en-US" dirty="0"/>
              <a:t>Option Two Subheading</a:t>
            </a:r>
          </a:p>
        </p:txBody>
      </p:sp>
    </p:spTree>
    <p:extLst>
      <p:ext uri="{BB962C8B-B14F-4D97-AF65-F5344CB8AC3E}">
        <p14:creationId xmlns:p14="http://schemas.microsoft.com/office/powerpoint/2010/main" val="1302882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llout 2">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A4B3E049-3FB1-F942-8B0F-1C12FC410947}"/>
              </a:ext>
            </a:extLst>
          </p:cNvPr>
          <p:cNvSpPr>
            <a:spLocks noGrp="1"/>
          </p:cNvSpPr>
          <p:nvPr>
            <p:ph type="pic" sz="quarter" idx="14"/>
          </p:nvPr>
        </p:nvSpPr>
        <p:spPr>
          <a:xfrm>
            <a:off x="6096000" y="-1"/>
            <a:ext cx="6096000" cy="6396396"/>
          </a:xfrm>
          <a:prstGeom prst="rect">
            <a:avLst/>
          </a:prstGeom>
          <a:solidFill>
            <a:schemeClr val="bg2"/>
          </a:solidFill>
        </p:spPr>
        <p:txBody>
          <a:bodyPr/>
          <a:lstStyle>
            <a:lvl1pPr marL="0" indent="0" algn="ctr">
              <a:buFontTx/>
              <a:buNone/>
              <a:defRPr b="0" i="0">
                <a:solidFill>
                  <a:schemeClr val="bg2">
                    <a:lumMod val="90000"/>
                  </a:schemeClr>
                </a:solidFill>
                <a:latin typeface="Calibri Light" panose="020F0302020204030204" pitchFamily="34" charset="0"/>
                <a:cs typeface="Calibri Light" panose="020F0302020204030204" pitchFamily="34" charset="0"/>
              </a:defRPr>
            </a:lvl1pPr>
          </a:lstStyle>
          <a:p>
            <a:endParaRPr lang="en-US" dirty="0"/>
          </a:p>
        </p:txBody>
      </p:sp>
      <p:sp>
        <p:nvSpPr>
          <p:cNvPr id="8" name="Rectangle 7">
            <a:extLst>
              <a:ext uri="{FF2B5EF4-FFF2-40B4-BE49-F238E27FC236}">
                <a16:creationId xmlns:a16="http://schemas.microsoft.com/office/drawing/2014/main" id="{0F579002-2392-4449-A272-850AADD90934}"/>
              </a:ext>
            </a:extLst>
          </p:cNvPr>
          <p:cNvSpPr/>
          <p:nvPr userDrawn="1"/>
        </p:nvSpPr>
        <p:spPr>
          <a:xfrm>
            <a:off x="-1" y="6396395"/>
            <a:ext cx="12191999" cy="461605"/>
          </a:xfrm>
          <a:prstGeom prst="rect">
            <a:avLst/>
          </a:prstGeom>
          <a:solidFill>
            <a:srgbClr val="5F2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9B539C-C9DD-2143-8FD4-B97F9A13C0EB}"/>
              </a:ext>
            </a:extLst>
          </p:cNvPr>
          <p:cNvPicPr>
            <a:picLocks noChangeAspect="1"/>
          </p:cNvPicPr>
          <p:nvPr userDrawn="1"/>
        </p:nvPicPr>
        <p:blipFill>
          <a:blip r:embed="rId2"/>
          <a:stretch>
            <a:fillRect/>
          </a:stretch>
        </p:blipFill>
        <p:spPr>
          <a:xfrm>
            <a:off x="3863086" y="6583033"/>
            <a:ext cx="4476242" cy="114612"/>
          </a:xfrm>
          <a:prstGeom prst="rect">
            <a:avLst/>
          </a:prstGeom>
        </p:spPr>
      </p:pic>
      <p:sp>
        <p:nvSpPr>
          <p:cNvPr id="9" name="Text Placeholder 8">
            <a:extLst>
              <a:ext uri="{FF2B5EF4-FFF2-40B4-BE49-F238E27FC236}">
                <a16:creationId xmlns:a16="http://schemas.microsoft.com/office/drawing/2014/main" id="{2303EBBC-95BF-CC45-A033-C6A566B03A7F}"/>
              </a:ext>
            </a:extLst>
          </p:cNvPr>
          <p:cNvSpPr>
            <a:spLocks noGrp="1"/>
          </p:cNvSpPr>
          <p:nvPr>
            <p:ph type="body" sz="quarter" idx="10" hasCustomPrompt="1"/>
          </p:nvPr>
        </p:nvSpPr>
        <p:spPr>
          <a:xfrm>
            <a:off x="626383" y="609651"/>
            <a:ext cx="4997177" cy="569926"/>
          </a:xfrm>
        </p:spPr>
        <p:txBody>
          <a:bodyPr>
            <a:norm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r>
              <a:rPr lang="en-US" dirty="0"/>
              <a:t>Two Column Interior Slide</a:t>
            </a:r>
          </a:p>
        </p:txBody>
      </p:sp>
      <p:sp>
        <p:nvSpPr>
          <p:cNvPr id="10" name="Text Placeholder 8">
            <a:extLst>
              <a:ext uri="{FF2B5EF4-FFF2-40B4-BE49-F238E27FC236}">
                <a16:creationId xmlns:a16="http://schemas.microsoft.com/office/drawing/2014/main" id="{AD9635FA-3084-4240-A790-706C64B55F12}"/>
              </a:ext>
            </a:extLst>
          </p:cNvPr>
          <p:cNvSpPr>
            <a:spLocks noGrp="1"/>
          </p:cNvSpPr>
          <p:nvPr>
            <p:ph type="body" sz="quarter" idx="15" hasCustomPrompt="1"/>
          </p:nvPr>
        </p:nvSpPr>
        <p:spPr>
          <a:xfrm>
            <a:off x="626383" y="1453150"/>
            <a:ext cx="4997177" cy="4133834"/>
          </a:xfrm>
        </p:spPr>
        <p:txBody>
          <a:bodyPr>
            <a:normAutofit/>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r>
              <a:rPr lang="en-US" dirty="0"/>
              <a:t>Body Copy Here</a:t>
            </a:r>
          </a:p>
        </p:txBody>
      </p:sp>
    </p:spTree>
    <p:extLst>
      <p:ext uri="{BB962C8B-B14F-4D97-AF65-F5344CB8AC3E}">
        <p14:creationId xmlns:p14="http://schemas.microsoft.com/office/powerpoint/2010/main" val="3707128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llout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B33AF9-6541-1246-97A3-B050648EAA77}"/>
              </a:ext>
            </a:extLst>
          </p:cNvPr>
          <p:cNvSpPr/>
          <p:nvPr userDrawn="1"/>
        </p:nvSpPr>
        <p:spPr>
          <a:xfrm>
            <a:off x="-1" y="6396395"/>
            <a:ext cx="12191999" cy="461605"/>
          </a:xfrm>
          <a:prstGeom prst="rect">
            <a:avLst/>
          </a:prstGeom>
          <a:solidFill>
            <a:srgbClr val="5F2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3F55001-242E-9B4F-B6FF-2524938417F9}"/>
              </a:ext>
            </a:extLst>
          </p:cNvPr>
          <p:cNvPicPr>
            <a:picLocks noChangeAspect="1"/>
          </p:cNvPicPr>
          <p:nvPr userDrawn="1"/>
        </p:nvPicPr>
        <p:blipFill>
          <a:blip r:embed="rId2"/>
          <a:stretch>
            <a:fillRect/>
          </a:stretch>
        </p:blipFill>
        <p:spPr>
          <a:xfrm>
            <a:off x="3863086" y="6583033"/>
            <a:ext cx="4476242" cy="114612"/>
          </a:xfrm>
          <a:prstGeom prst="rect">
            <a:avLst/>
          </a:prstGeom>
        </p:spPr>
      </p:pic>
      <p:sp>
        <p:nvSpPr>
          <p:cNvPr id="9" name="Text Placeholder 8">
            <a:extLst>
              <a:ext uri="{FF2B5EF4-FFF2-40B4-BE49-F238E27FC236}">
                <a16:creationId xmlns:a16="http://schemas.microsoft.com/office/drawing/2014/main" id="{F930A4E8-77D8-3340-AD50-07BA584E05C0}"/>
              </a:ext>
            </a:extLst>
          </p:cNvPr>
          <p:cNvSpPr>
            <a:spLocks noGrp="1"/>
          </p:cNvSpPr>
          <p:nvPr>
            <p:ph type="body" sz="quarter" idx="10" hasCustomPrompt="1"/>
          </p:nvPr>
        </p:nvSpPr>
        <p:spPr>
          <a:xfrm>
            <a:off x="1" y="993699"/>
            <a:ext cx="12191998" cy="569926"/>
          </a:xfrm>
        </p:spPr>
        <p:txBody>
          <a:bodyPr>
            <a:normAutofit/>
          </a:bodyPr>
          <a:lstStyle>
            <a:lvl1pPr marL="0" indent="0" algn="ctr">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r>
              <a:rPr lang="en-US" dirty="0"/>
              <a:t>One Column Interior Slide</a:t>
            </a:r>
          </a:p>
        </p:txBody>
      </p:sp>
      <p:sp>
        <p:nvSpPr>
          <p:cNvPr id="10" name="Text Placeholder 8">
            <a:extLst>
              <a:ext uri="{FF2B5EF4-FFF2-40B4-BE49-F238E27FC236}">
                <a16:creationId xmlns:a16="http://schemas.microsoft.com/office/drawing/2014/main" id="{5577CB8C-A63B-9B48-AB45-2A4AB49CEDC2}"/>
              </a:ext>
            </a:extLst>
          </p:cNvPr>
          <p:cNvSpPr>
            <a:spLocks noGrp="1"/>
          </p:cNvSpPr>
          <p:nvPr>
            <p:ph type="body" sz="quarter" idx="15" hasCustomPrompt="1"/>
          </p:nvPr>
        </p:nvSpPr>
        <p:spPr>
          <a:xfrm>
            <a:off x="-3" y="2355880"/>
            <a:ext cx="12191998" cy="3587720"/>
          </a:xfrm>
        </p:spPr>
        <p:txBody>
          <a:bodyPr>
            <a:normAutofit/>
          </a:bodyPr>
          <a:lstStyle>
            <a:lvl1pPr marL="0" indent="0" algn="ctr">
              <a:lnSpc>
                <a:spcPct val="100000"/>
              </a:lnSpc>
              <a:buFontTx/>
              <a:buNone/>
              <a:defRPr sz="1800" b="1" i="0" spc="0">
                <a:solidFill>
                  <a:srgbClr val="5F259F"/>
                </a:solidFill>
                <a:latin typeface="+mj-lt"/>
                <a:cs typeface="Calibri" panose="020F0502020204030204" pitchFamily="34" charset="0"/>
              </a:defRPr>
            </a:lvl1pPr>
          </a:lstStyle>
          <a:p>
            <a:r>
              <a:rPr lang="en-US" dirty="0"/>
              <a:t>Body Copy Here</a:t>
            </a:r>
          </a:p>
        </p:txBody>
      </p:sp>
    </p:spTree>
    <p:extLst>
      <p:ext uri="{BB962C8B-B14F-4D97-AF65-F5344CB8AC3E}">
        <p14:creationId xmlns:p14="http://schemas.microsoft.com/office/powerpoint/2010/main" val="1615887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llout 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B8BE43-5296-E446-B5D4-334D8D29D60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992168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288544922"/>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511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515815" y="154764"/>
            <a:ext cx="8120481" cy="869488"/>
          </a:xfrm>
        </p:spPr>
        <p:txBody>
          <a:bodyPr>
            <a:no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r>
              <a:rPr lang="en-US" sz="3200" dirty="0">
                <a:solidFill>
                  <a:srgbClr val="7030A0"/>
                </a:solidFill>
              </a:rPr>
              <a:t>Family Violence Prevention </a:t>
            </a:r>
          </a:p>
          <a:p>
            <a:pPr algn="ctr"/>
            <a:r>
              <a:rPr lang="en-US" sz="3200" dirty="0">
                <a:solidFill>
                  <a:srgbClr val="7030A0"/>
                </a:solidFill>
              </a:rPr>
              <a:t>and Services Act (FVPSA) </a:t>
            </a:r>
          </a:p>
        </p:txBody>
      </p:sp>
      <p:sp>
        <p:nvSpPr>
          <p:cNvPr id="7" name="Text Placeholder 8">
            <a:extLst>
              <a:ext uri="{FF2B5EF4-FFF2-40B4-BE49-F238E27FC236}">
                <a16:creationId xmlns:a16="http://schemas.microsoft.com/office/drawing/2014/main" id="{D5590F22-DB5F-A543-B232-E6A93C895808}"/>
              </a:ext>
            </a:extLst>
          </p:cNvPr>
          <p:cNvSpPr>
            <a:spLocks noGrp="1"/>
          </p:cNvSpPr>
          <p:nvPr>
            <p:ph type="body" sz="quarter" idx="15" hasCustomPrompt="1"/>
          </p:nvPr>
        </p:nvSpPr>
        <p:spPr>
          <a:xfrm>
            <a:off x="202131" y="1458996"/>
            <a:ext cx="10012681" cy="5234372"/>
          </a:xfrm>
        </p:spPr>
        <p:txBody>
          <a:bodyPr>
            <a:normAutofit fontScale="25000" lnSpcReduction="20000"/>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r>
              <a:rPr lang="en-US" sz="6200" b="0" dirty="0">
                <a:solidFill>
                  <a:srgbClr val="7030A0"/>
                </a:solidFill>
              </a:rPr>
              <a:t> </a:t>
            </a:r>
          </a:p>
          <a:p>
            <a:pPr>
              <a:spcBef>
                <a:spcPts val="0"/>
              </a:spcBef>
            </a:pPr>
            <a:r>
              <a:rPr lang="en-US" sz="12800" b="0" u="sng" dirty="0">
                <a:solidFill>
                  <a:srgbClr val="7030A0"/>
                </a:solidFill>
              </a:rPr>
              <a:t>General</a:t>
            </a:r>
            <a:r>
              <a:rPr lang="en-US" sz="12800" b="0" dirty="0">
                <a:solidFill>
                  <a:srgbClr val="7030A0"/>
                </a:solidFill>
              </a:rPr>
              <a:t>:</a:t>
            </a:r>
            <a:r>
              <a:rPr lang="en-US" sz="6200" b="0" dirty="0">
                <a:solidFill>
                  <a:srgbClr val="7030A0"/>
                </a:solidFill>
              </a:rPr>
              <a:t> </a:t>
            </a:r>
            <a:r>
              <a:rPr lang="en-US" sz="12800" b="0" dirty="0">
                <a:solidFill>
                  <a:srgbClr val="7030A0"/>
                </a:solidFill>
              </a:rPr>
              <a:t>The primary </a:t>
            </a:r>
            <a:r>
              <a:rPr lang="en-US" sz="12800" b="0" i="0" dirty="0">
                <a:solidFill>
                  <a:srgbClr val="7030A0"/>
                </a:solidFill>
                <a:effectLst/>
              </a:rPr>
              <a:t>federal funding source </a:t>
            </a:r>
            <a:r>
              <a:rPr lang="en-US" sz="12800" b="0" dirty="0">
                <a:solidFill>
                  <a:srgbClr val="7030A0"/>
                </a:solidFill>
              </a:rPr>
              <a:t>that </a:t>
            </a:r>
          </a:p>
          <a:p>
            <a:pPr>
              <a:spcBef>
                <a:spcPts val="0"/>
              </a:spcBef>
            </a:pPr>
            <a:r>
              <a:rPr lang="en-US" sz="12800" b="0" dirty="0">
                <a:solidFill>
                  <a:srgbClr val="7030A0"/>
                </a:solidFill>
              </a:rPr>
              <a:t>supports</a:t>
            </a:r>
            <a:r>
              <a:rPr lang="en-US" sz="12800" b="0" i="0" dirty="0">
                <a:solidFill>
                  <a:srgbClr val="7030A0"/>
                </a:solidFill>
                <a:effectLst/>
              </a:rPr>
              <a:t> immediate shelter and supportive services </a:t>
            </a:r>
          </a:p>
          <a:p>
            <a:endParaRPr lang="en-US" sz="3200" b="0" dirty="0"/>
          </a:p>
          <a:p>
            <a:r>
              <a:rPr lang="en-US" sz="12800" b="0" u="sng" dirty="0">
                <a:solidFill>
                  <a:srgbClr val="7030A0"/>
                </a:solidFill>
              </a:rPr>
              <a:t>Funding Allocation</a:t>
            </a:r>
            <a:r>
              <a:rPr lang="en-US" sz="12800" b="0" dirty="0">
                <a:solidFill>
                  <a:srgbClr val="7030A0"/>
                </a:solidFill>
              </a:rPr>
              <a:t>: State administrators distribute FVPSA formula funding through a competitive application process </a:t>
            </a:r>
          </a:p>
          <a:p>
            <a:endParaRPr lang="en-US" sz="3200" b="0" dirty="0"/>
          </a:p>
          <a:p>
            <a:r>
              <a:rPr lang="en-US" sz="12800" b="0" u="sng" dirty="0"/>
              <a:t>Eligible Activities</a:t>
            </a:r>
            <a:r>
              <a:rPr lang="en-US" sz="12800" b="0" dirty="0"/>
              <a:t>:  </a:t>
            </a:r>
          </a:p>
          <a:p>
            <a:pPr marL="1028700" lvl="1" indent="-342900">
              <a:lnSpc>
                <a:spcPct val="110000"/>
              </a:lnSpc>
            </a:pPr>
            <a:r>
              <a:rPr lang="en-US" sz="9600" dirty="0">
                <a:solidFill>
                  <a:srgbClr val="7030A0"/>
                </a:solidFill>
                <a:latin typeface="Calibri Light" panose="020F0302020204030204" pitchFamily="34" charset="0"/>
                <a:cs typeface="Calibri Light" panose="020F0302020204030204" pitchFamily="34" charset="0"/>
              </a:rPr>
              <a:t>Shelter</a:t>
            </a:r>
          </a:p>
          <a:p>
            <a:pPr marL="1028700" lvl="1" indent="-342900">
              <a:lnSpc>
                <a:spcPct val="110000"/>
              </a:lnSpc>
            </a:pPr>
            <a:r>
              <a:rPr lang="en-US" sz="9600" dirty="0">
                <a:solidFill>
                  <a:srgbClr val="7030A0"/>
                </a:solidFill>
                <a:latin typeface="Calibri Light" panose="020F0302020204030204" pitchFamily="34" charset="0"/>
                <a:cs typeface="Calibri Light" panose="020F0302020204030204" pitchFamily="34" charset="0"/>
              </a:rPr>
              <a:t>Safety planning, crisis counseling and information and referral</a:t>
            </a:r>
          </a:p>
          <a:p>
            <a:pPr marL="1028700" lvl="1" indent="-342900">
              <a:lnSpc>
                <a:spcPct val="110000"/>
              </a:lnSpc>
            </a:pPr>
            <a:r>
              <a:rPr lang="en-US" sz="9600" dirty="0">
                <a:solidFill>
                  <a:srgbClr val="7030A0"/>
                </a:solidFill>
                <a:latin typeface="Calibri Light" panose="020F0302020204030204" pitchFamily="34" charset="0"/>
                <a:cs typeface="Calibri Light" panose="020F0302020204030204" pitchFamily="34" charset="0"/>
              </a:rPr>
              <a:t>Legal advocacy</a:t>
            </a:r>
          </a:p>
          <a:p>
            <a:pPr marL="1028700" lvl="1" indent="-342900">
              <a:lnSpc>
                <a:spcPct val="110000"/>
              </a:lnSpc>
            </a:pPr>
            <a:r>
              <a:rPr lang="en-US" sz="9600" dirty="0">
                <a:solidFill>
                  <a:srgbClr val="7030A0"/>
                </a:solidFill>
                <a:latin typeface="Calibri Light" panose="020F0302020204030204" pitchFamily="34" charset="0"/>
                <a:cs typeface="Calibri Light" panose="020F0302020204030204" pitchFamily="34" charset="0"/>
              </a:rPr>
              <a:t>Additional support services</a:t>
            </a:r>
          </a:p>
          <a:p>
            <a:pPr marL="1028700" lvl="1" indent="-342900">
              <a:lnSpc>
                <a:spcPct val="110000"/>
              </a:lnSpc>
            </a:pPr>
            <a:r>
              <a:rPr lang="en-US" sz="9600" dirty="0">
                <a:solidFill>
                  <a:srgbClr val="7030A0"/>
                </a:solidFill>
                <a:latin typeface="Calibri Light" panose="020F0302020204030204" pitchFamily="34" charset="0"/>
                <a:cs typeface="Calibri Light" panose="020F0302020204030204" pitchFamily="34" charset="0"/>
              </a:rPr>
              <a:t>National DV Hotline &amp; Coalitions </a:t>
            </a:r>
          </a:p>
          <a:p>
            <a:endParaRPr lang="en-US" sz="3200" b="0" dirty="0">
              <a:highlight>
                <a:srgbClr val="FFFF00"/>
              </a:highlight>
            </a:endParaRPr>
          </a:p>
          <a:p>
            <a:endParaRPr lang="en-US" sz="3200" dirty="0"/>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8" y="0"/>
            <a:ext cx="45719" cy="6373368"/>
          </a:xfrm>
        </p:spPr>
        <p:txBody>
          <a:bodyPr/>
          <a:lstStyle/>
          <a:p>
            <a:endParaRPr lang="en-US"/>
          </a:p>
        </p:txBody>
      </p:sp>
      <p:pic>
        <p:nvPicPr>
          <p:cNvPr id="8" name="Picture 7">
            <a:extLst>
              <a:ext uri="{FF2B5EF4-FFF2-40B4-BE49-F238E27FC236}">
                <a16:creationId xmlns:a16="http://schemas.microsoft.com/office/drawing/2014/main" id="{17E573DC-E1E0-4791-BD3C-6C3FB7D7B528}"/>
              </a:ext>
            </a:extLst>
          </p:cNvPr>
          <p:cNvPicPr>
            <a:picLocks noChangeAspect="1"/>
          </p:cNvPicPr>
          <p:nvPr/>
        </p:nvPicPr>
        <p:blipFill>
          <a:blip r:embed="rId3"/>
          <a:stretch>
            <a:fillRect/>
          </a:stretch>
        </p:blipFill>
        <p:spPr>
          <a:xfrm>
            <a:off x="202131" y="49887"/>
            <a:ext cx="1145362" cy="1089107"/>
          </a:xfrm>
          <a:prstGeom prst="rect">
            <a:avLst/>
          </a:prstGeom>
        </p:spPr>
      </p:pic>
    </p:spTree>
    <p:extLst>
      <p:ext uri="{BB962C8B-B14F-4D97-AF65-F5344CB8AC3E}">
        <p14:creationId xmlns:p14="http://schemas.microsoft.com/office/powerpoint/2010/main" val="2752194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618484" y="269507"/>
            <a:ext cx="10652380" cy="978525"/>
          </a:xfrm>
        </p:spPr>
        <p:txBody>
          <a:bodyPr>
            <a:no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spcBef>
                <a:spcPts val="0"/>
              </a:spcBef>
            </a:pPr>
            <a:r>
              <a:rPr lang="en-US" sz="3200" dirty="0">
                <a:solidFill>
                  <a:srgbClr val="7030A0"/>
                </a:solidFill>
              </a:rPr>
              <a:t>    Office of Violence Against Women (OVW) </a:t>
            </a:r>
          </a:p>
          <a:p>
            <a:pPr algn="ctr">
              <a:spcBef>
                <a:spcPts val="0"/>
              </a:spcBef>
            </a:pPr>
            <a:r>
              <a:rPr lang="en-US" sz="3200" dirty="0">
                <a:solidFill>
                  <a:srgbClr val="7030A0"/>
                </a:solidFill>
              </a:rPr>
              <a:t>Transitional Housing Program</a:t>
            </a:r>
          </a:p>
        </p:txBody>
      </p:sp>
      <p:sp>
        <p:nvSpPr>
          <p:cNvPr id="7" name="Text Placeholder 8">
            <a:extLst>
              <a:ext uri="{FF2B5EF4-FFF2-40B4-BE49-F238E27FC236}">
                <a16:creationId xmlns:a16="http://schemas.microsoft.com/office/drawing/2014/main" id="{D5590F22-DB5F-A543-B232-E6A93C895808}"/>
              </a:ext>
            </a:extLst>
          </p:cNvPr>
          <p:cNvSpPr>
            <a:spLocks noGrp="1"/>
          </p:cNvSpPr>
          <p:nvPr>
            <p:ph type="body" sz="quarter" idx="15" hasCustomPrompt="1"/>
          </p:nvPr>
        </p:nvSpPr>
        <p:spPr>
          <a:xfrm>
            <a:off x="384201" y="1245549"/>
            <a:ext cx="9649695" cy="4954125"/>
          </a:xfrm>
        </p:spPr>
        <p:txBody>
          <a:bodyPr>
            <a:normAutofit lnSpcReduction="10000"/>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endParaRPr lang="en-US" dirty="0">
              <a:solidFill>
                <a:schemeClr val="accent5"/>
              </a:solidFill>
            </a:endParaRPr>
          </a:p>
          <a:p>
            <a:r>
              <a:rPr lang="en-US" sz="3200" b="0" u="sng" dirty="0">
                <a:solidFill>
                  <a:srgbClr val="7030A0"/>
                </a:solidFill>
              </a:rPr>
              <a:t>General</a:t>
            </a:r>
            <a:r>
              <a:rPr lang="en-US" sz="3200" b="0" dirty="0">
                <a:solidFill>
                  <a:srgbClr val="7030A0"/>
                </a:solidFill>
              </a:rPr>
              <a:t>: Federal </a:t>
            </a:r>
            <a:r>
              <a:rPr lang="en-US" sz="3200" b="0" dirty="0"/>
              <a:t>program that supports transitional housing programs for survivors</a:t>
            </a:r>
          </a:p>
          <a:p>
            <a:endParaRPr lang="en-US" sz="900" b="0" dirty="0"/>
          </a:p>
          <a:p>
            <a:r>
              <a:rPr lang="en-US" sz="3200" b="0" u="sng" dirty="0">
                <a:solidFill>
                  <a:srgbClr val="7030A0"/>
                </a:solidFill>
              </a:rPr>
              <a:t>Funding allocation</a:t>
            </a:r>
            <a:r>
              <a:rPr lang="en-US" sz="3200" b="0" dirty="0">
                <a:solidFill>
                  <a:srgbClr val="7030A0"/>
                </a:solidFill>
              </a:rPr>
              <a:t>: Allocated yearly by OVW through a competitive grant process.</a:t>
            </a:r>
            <a:endParaRPr lang="en-US" sz="3200" dirty="0"/>
          </a:p>
          <a:p>
            <a:endParaRPr lang="en-US" sz="900" b="0" dirty="0"/>
          </a:p>
          <a:p>
            <a:r>
              <a:rPr lang="en-US" sz="3200" b="0" u="sng" dirty="0">
                <a:solidFill>
                  <a:srgbClr val="7030A0"/>
                </a:solidFill>
              </a:rPr>
              <a:t>Eligible Programming</a:t>
            </a:r>
            <a:r>
              <a:rPr lang="en-US" sz="3200" b="0" dirty="0">
                <a:solidFill>
                  <a:srgbClr val="7030A0"/>
                </a:solidFill>
              </a:rPr>
              <a:t>: </a:t>
            </a:r>
          </a:p>
          <a:p>
            <a:pPr marL="1028700" lvl="1" indent="-342900"/>
            <a:r>
              <a:rPr lang="en-US" sz="3000" b="0" dirty="0">
                <a:solidFill>
                  <a:srgbClr val="5F259F"/>
                </a:solidFill>
                <a:latin typeface="+mj-lt"/>
              </a:rPr>
              <a:t>Transitional housing spaces</a:t>
            </a:r>
          </a:p>
          <a:p>
            <a:pPr marL="1028700" lvl="1" indent="-342900"/>
            <a:r>
              <a:rPr lang="en-US" sz="3000" b="0" dirty="0">
                <a:solidFill>
                  <a:srgbClr val="5F259F"/>
                </a:solidFill>
                <a:latin typeface="+mj-lt"/>
              </a:rPr>
              <a:t>Short-term housing assistance</a:t>
            </a:r>
          </a:p>
          <a:p>
            <a:pPr marL="1028700" lvl="1" indent="-342900"/>
            <a:r>
              <a:rPr lang="en-US" sz="3000" b="0" dirty="0">
                <a:solidFill>
                  <a:srgbClr val="5F259F"/>
                </a:solidFill>
                <a:latin typeface="+mj-lt"/>
              </a:rPr>
              <a:t>Voluntary support services for </a:t>
            </a:r>
            <a:r>
              <a:rPr lang="en-US" sz="3000" dirty="0">
                <a:solidFill>
                  <a:srgbClr val="5F259F"/>
                </a:solidFill>
                <a:latin typeface="+mj-lt"/>
              </a:rPr>
              <a:t>program participants</a:t>
            </a:r>
            <a:endParaRPr lang="en-US" sz="3000" b="0" dirty="0">
              <a:solidFill>
                <a:srgbClr val="5F259F"/>
              </a:solidFill>
              <a:latin typeface="+mj-lt"/>
            </a:endParaRPr>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8" y="0"/>
            <a:ext cx="45719" cy="6373368"/>
          </a:xfrm>
        </p:spPr>
        <p:txBody>
          <a:bodyPr/>
          <a:lstStyle/>
          <a:p>
            <a:endParaRPr lang="en-US"/>
          </a:p>
        </p:txBody>
      </p:sp>
      <p:pic>
        <p:nvPicPr>
          <p:cNvPr id="8" name="Picture 7">
            <a:extLst>
              <a:ext uri="{FF2B5EF4-FFF2-40B4-BE49-F238E27FC236}">
                <a16:creationId xmlns:a16="http://schemas.microsoft.com/office/drawing/2014/main" id="{F4B3EBF7-2CB5-4901-8A3C-55758C972BB6}"/>
              </a:ext>
            </a:extLst>
          </p:cNvPr>
          <p:cNvPicPr>
            <a:picLocks noChangeAspect="1"/>
          </p:cNvPicPr>
          <p:nvPr/>
        </p:nvPicPr>
        <p:blipFill>
          <a:blip r:embed="rId3"/>
          <a:stretch>
            <a:fillRect/>
          </a:stretch>
        </p:blipFill>
        <p:spPr>
          <a:xfrm>
            <a:off x="202131" y="201975"/>
            <a:ext cx="1135358" cy="1079594"/>
          </a:xfrm>
          <a:prstGeom prst="rect">
            <a:avLst/>
          </a:prstGeom>
        </p:spPr>
      </p:pic>
    </p:spTree>
    <p:extLst>
      <p:ext uri="{BB962C8B-B14F-4D97-AF65-F5344CB8AC3E}">
        <p14:creationId xmlns:p14="http://schemas.microsoft.com/office/powerpoint/2010/main" val="3114840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684312" y="250021"/>
            <a:ext cx="10693036" cy="766813"/>
          </a:xfrm>
        </p:spPr>
        <p:txBody>
          <a:bodyPr>
            <a:no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spcBef>
                <a:spcPts val="0"/>
              </a:spcBef>
            </a:pPr>
            <a:r>
              <a:rPr lang="en-US" sz="3600" dirty="0">
                <a:solidFill>
                  <a:srgbClr val="7030A0"/>
                </a:solidFill>
              </a:rPr>
              <a:t>Minnesota Transitional </a:t>
            </a:r>
          </a:p>
          <a:p>
            <a:pPr algn="ctr">
              <a:spcBef>
                <a:spcPts val="0"/>
              </a:spcBef>
            </a:pPr>
            <a:r>
              <a:rPr lang="en-US" sz="3600" dirty="0">
                <a:solidFill>
                  <a:srgbClr val="7030A0"/>
                </a:solidFill>
              </a:rPr>
              <a:t>Housing Program (THP)</a:t>
            </a:r>
          </a:p>
        </p:txBody>
      </p:sp>
      <p:sp>
        <p:nvSpPr>
          <p:cNvPr id="7" name="Text Placeholder 8">
            <a:extLst>
              <a:ext uri="{FF2B5EF4-FFF2-40B4-BE49-F238E27FC236}">
                <a16:creationId xmlns:a16="http://schemas.microsoft.com/office/drawing/2014/main" id="{D5590F22-DB5F-A543-B232-E6A93C895808}"/>
              </a:ext>
            </a:extLst>
          </p:cNvPr>
          <p:cNvSpPr>
            <a:spLocks noGrp="1"/>
          </p:cNvSpPr>
          <p:nvPr>
            <p:ph type="body" sz="quarter" idx="15" hasCustomPrompt="1"/>
          </p:nvPr>
        </p:nvSpPr>
        <p:spPr>
          <a:xfrm>
            <a:off x="202131" y="1378241"/>
            <a:ext cx="9806593" cy="5251753"/>
          </a:xfrm>
        </p:spPr>
        <p:txBody>
          <a:bodyPr>
            <a:normAutofit fontScale="92500"/>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endParaRPr lang="en-US" sz="900" b="0" u="sng" dirty="0"/>
          </a:p>
          <a:p>
            <a:r>
              <a:rPr lang="en-US" sz="3200" b="0" u="sng" dirty="0"/>
              <a:t>General</a:t>
            </a:r>
            <a:r>
              <a:rPr lang="en-US" sz="3200" b="0" dirty="0"/>
              <a:t>: State-funded transitional housing support program</a:t>
            </a:r>
          </a:p>
          <a:p>
            <a:endParaRPr lang="en-US" sz="800" b="0" dirty="0"/>
          </a:p>
          <a:p>
            <a:r>
              <a:rPr lang="en-US" sz="3200" b="0" u="sng" dirty="0"/>
              <a:t>Funding allocation</a:t>
            </a:r>
            <a:r>
              <a:rPr lang="en-US" sz="3200" b="0" dirty="0"/>
              <a:t>: Administered by the Minnesota Department of Human Services; Office of Economic Opportunity (DHS/OEO). </a:t>
            </a:r>
          </a:p>
          <a:p>
            <a:pPr marL="1028700" lvl="1" indent="-342900"/>
            <a:r>
              <a:rPr lang="en-US" sz="2800" b="0" dirty="0">
                <a:solidFill>
                  <a:srgbClr val="5F259F"/>
                </a:solidFill>
                <a:latin typeface="+mj-lt"/>
              </a:rPr>
              <a:t>Distributed through a competitive application process every two years </a:t>
            </a:r>
          </a:p>
          <a:p>
            <a:endParaRPr lang="en-US" sz="800" b="0" u="sng" dirty="0"/>
          </a:p>
          <a:p>
            <a:pPr marL="0" marR="0" lvl="0" indent="0" algn="l" defTabSz="914400" rtl="0" eaLnBrk="1" fontAlgn="auto" latinLnBrk="0" hangingPunct="1">
              <a:lnSpc>
                <a:spcPct val="100000"/>
              </a:lnSpc>
              <a:spcBef>
                <a:spcPts val="1000"/>
              </a:spcBef>
              <a:spcAft>
                <a:spcPts val="0"/>
              </a:spcAft>
              <a:buClrTx/>
              <a:buSzTx/>
              <a:buFontTx/>
              <a:buNone/>
              <a:tabLst/>
              <a:defRPr/>
            </a:pPr>
            <a:r>
              <a:rPr lang="en-US" sz="3200" b="0" u="sng" dirty="0"/>
              <a:t>Eligible Activities</a:t>
            </a:r>
            <a:r>
              <a:rPr lang="en-US" sz="3200" b="0" dirty="0"/>
              <a:t>: </a:t>
            </a:r>
            <a:endParaRPr lang="en-US" sz="3200" b="0" dirty="0">
              <a:latin typeface="Calibri Light" panose="020F0302020204030204"/>
            </a:endParaRPr>
          </a:p>
          <a:p>
            <a:pPr marL="1028700" lvl="1" indent="-342900">
              <a:lnSpc>
                <a:spcPct val="100000"/>
              </a:lnSpc>
              <a:spcBef>
                <a:spcPts val="1000"/>
              </a:spcBef>
              <a:defRPr/>
            </a:pPr>
            <a:r>
              <a:rPr kumimoji="0" lang="en-US" sz="2800" b="0" i="0" u="none" strike="noStrike" kern="1200" cap="none" spc="0" normalizeH="0" baseline="0" noProof="0" dirty="0">
                <a:ln>
                  <a:noFill/>
                </a:ln>
                <a:solidFill>
                  <a:srgbClr val="5F259F"/>
                </a:solidFill>
                <a:effectLst/>
                <a:uLnTx/>
                <a:uFillTx/>
                <a:latin typeface="+mj-lt"/>
                <a:ea typeface="+mn-ea"/>
                <a:cs typeface="Calibri" panose="020F0502020204030204" pitchFamily="34" charset="0"/>
              </a:rPr>
              <a:t>The funding supports transitional housing for up to </a:t>
            </a:r>
            <a:r>
              <a:rPr lang="en-US" sz="2800" dirty="0">
                <a:solidFill>
                  <a:srgbClr val="5F259F"/>
                </a:solidFill>
                <a:latin typeface="+mj-lt"/>
                <a:cs typeface="Calibri" panose="020F0502020204030204" pitchFamily="34" charset="0"/>
              </a:rPr>
              <a:t>36</a:t>
            </a:r>
            <a:r>
              <a:rPr kumimoji="0" lang="en-US" sz="2800" b="0" i="0" u="none" strike="noStrike" kern="1200" cap="none" spc="0" normalizeH="0" baseline="0" noProof="0" dirty="0">
                <a:ln>
                  <a:noFill/>
                </a:ln>
                <a:solidFill>
                  <a:srgbClr val="5F259F"/>
                </a:solidFill>
                <a:effectLst/>
                <a:uLnTx/>
                <a:uFillTx/>
                <a:latin typeface="+mj-lt"/>
                <a:ea typeface="+mn-ea"/>
                <a:cs typeface="Calibri" panose="020F0502020204030204" pitchFamily="34" charset="0"/>
              </a:rPr>
              <a:t> months with possibility of extension; rental assistance and services</a:t>
            </a:r>
            <a:endParaRPr lang="en-US" sz="2800" b="0" u="sng" dirty="0"/>
          </a:p>
          <a:p>
            <a:pPr marL="285750" indent="-285750">
              <a:buFont typeface="Arial" panose="020B0604020202020204" pitchFamily="34" charset="0"/>
              <a:buChar char="•"/>
            </a:pPr>
            <a:endParaRPr lang="en-US" dirty="0"/>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a:off x="12146279" y="0"/>
            <a:ext cx="45719" cy="6373368"/>
          </a:xfrm>
        </p:spPr>
        <p:txBody>
          <a:bodyPr/>
          <a:lstStyle/>
          <a:p>
            <a:endParaRPr lang="en-US"/>
          </a:p>
        </p:txBody>
      </p:sp>
      <p:pic>
        <p:nvPicPr>
          <p:cNvPr id="6" name="Picture 5">
            <a:extLst>
              <a:ext uri="{FF2B5EF4-FFF2-40B4-BE49-F238E27FC236}">
                <a16:creationId xmlns:a16="http://schemas.microsoft.com/office/drawing/2014/main" id="{4A9F899F-FBAC-476B-B1A7-C3E753CD9E38}"/>
              </a:ext>
            </a:extLst>
          </p:cNvPr>
          <p:cNvPicPr>
            <a:picLocks noChangeAspect="1"/>
          </p:cNvPicPr>
          <p:nvPr/>
        </p:nvPicPr>
        <p:blipFill>
          <a:blip r:embed="rId3"/>
          <a:stretch>
            <a:fillRect/>
          </a:stretch>
        </p:blipFill>
        <p:spPr>
          <a:xfrm>
            <a:off x="2" y="0"/>
            <a:ext cx="902042" cy="857737"/>
          </a:xfrm>
          <a:prstGeom prst="rect">
            <a:avLst/>
          </a:prstGeom>
        </p:spPr>
      </p:pic>
    </p:spTree>
    <p:extLst>
      <p:ext uri="{BB962C8B-B14F-4D97-AF65-F5344CB8AC3E}">
        <p14:creationId xmlns:p14="http://schemas.microsoft.com/office/powerpoint/2010/main" val="995131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243346" y="269507"/>
            <a:ext cx="10297512" cy="766813"/>
          </a:xfrm>
        </p:spPr>
        <p:txBody>
          <a:bodyPr>
            <a:no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r>
              <a:rPr lang="en-US" sz="4000" dirty="0">
                <a:solidFill>
                  <a:srgbClr val="7030A0"/>
                </a:solidFill>
              </a:rPr>
              <a:t>          Housing Stabilization Services</a:t>
            </a:r>
          </a:p>
        </p:txBody>
      </p:sp>
      <p:sp>
        <p:nvSpPr>
          <p:cNvPr id="7" name="Text Placeholder 8">
            <a:extLst>
              <a:ext uri="{FF2B5EF4-FFF2-40B4-BE49-F238E27FC236}">
                <a16:creationId xmlns:a16="http://schemas.microsoft.com/office/drawing/2014/main" id="{D5590F22-DB5F-A543-B232-E6A93C895808}"/>
              </a:ext>
            </a:extLst>
          </p:cNvPr>
          <p:cNvSpPr>
            <a:spLocks noGrp="1"/>
          </p:cNvSpPr>
          <p:nvPr>
            <p:ph type="body" sz="quarter" idx="15" hasCustomPrompt="1"/>
          </p:nvPr>
        </p:nvSpPr>
        <p:spPr>
          <a:xfrm>
            <a:off x="466633" y="1422666"/>
            <a:ext cx="9777558" cy="4950701"/>
          </a:xfrm>
        </p:spPr>
        <p:txBody>
          <a:bodyPr>
            <a:noAutofit/>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r>
              <a:rPr lang="en-US" sz="3000" b="0" u="sng" dirty="0"/>
              <a:t>General:</a:t>
            </a:r>
            <a:r>
              <a:rPr lang="en-US" sz="3000" b="0" dirty="0"/>
              <a:t> A Medical Assistance program that supports housing services for people with disabilities and seniors who are homeless or at risk of becoming homeless.</a:t>
            </a:r>
            <a:endParaRPr lang="en-US" sz="3000" b="0" u="sng" dirty="0"/>
          </a:p>
          <a:p>
            <a:r>
              <a:rPr lang="en-US" sz="3000" b="0" u="sng" dirty="0"/>
              <a:t>Funding Allocation</a:t>
            </a:r>
            <a:r>
              <a:rPr lang="en-US" sz="3000" b="0" dirty="0"/>
              <a:t>: </a:t>
            </a:r>
          </a:p>
          <a:p>
            <a:pPr marL="1028700" lvl="1" indent="-342900"/>
            <a:r>
              <a:rPr lang="en-US" dirty="0">
                <a:solidFill>
                  <a:srgbClr val="7030A0"/>
                </a:solidFill>
                <a:latin typeface="+mj-lt"/>
              </a:rPr>
              <a:t>Organizations must enroll as an MA provider  </a:t>
            </a:r>
          </a:p>
          <a:p>
            <a:pPr marL="1028700" lvl="1" indent="-342900"/>
            <a:r>
              <a:rPr lang="en-US" dirty="0">
                <a:solidFill>
                  <a:srgbClr val="7030A0"/>
                </a:solidFill>
                <a:latin typeface="+mj-lt"/>
              </a:rPr>
              <a:t>Reimbursement is based on reimbursement for services provided</a:t>
            </a:r>
          </a:p>
          <a:p>
            <a:r>
              <a:rPr lang="en-US" sz="3000" b="0" u="sng" dirty="0"/>
              <a:t>Eligible Activities</a:t>
            </a:r>
            <a:r>
              <a:rPr lang="en-US" sz="3000" b="0" dirty="0"/>
              <a:t>: </a:t>
            </a:r>
          </a:p>
          <a:p>
            <a:pPr marL="1028700" lvl="1" indent="-342900"/>
            <a:r>
              <a:rPr lang="en-US" dirty="0">
                <a:solidFill>
                  <a:srgbClr val="7030A0"/>
                </a:solidFill>
                <a:latin typeface="+mj-lt"/>
              </a:rPr>
              <a:t>Consultation Services</a:t>
            </a:r>
          </a:p>
          <a:p>
            <a:pPr marL="1028700" lvl="1" indent="-342900"/>
            <a:r>
              <a:rPr lang="en-US" b="0" dirty="0">
                <a:solidFill>
                  <a:srgbClr val="7030A0"/>
                </a:solidFill>
                <a:latin typeface="+mj-lt"/>
              </a:rPr>
              <a:t>Transition </a:t>
            </a:r>
            <a:r>
              <a:rPr lang="en-US" dirty="0">
                <a:solidFill>
                  <a:srgbClr val="7030A0"/>
                </a:solidFill>
                <a:latin typeface="+mj-lt"/>
              </a:rPr>
              <a:t>Services</a:t>
            </a:r>
          </a:p>
          <a:p>
            <a:pPr marL="1028700" lvl="1" indent="-342900"/>
            <a:r>
              <a:rPr lang="en-US" b="0" dirty="0">
                <a:solidFill>
                  <a:srgbClr val="7030A0"/>
                </a:solidFill>
                <a:latin typeface="+mj-lt"/>
              </a:rPr>
              <a:t>Sustainability Services </a:t>
            </a:r>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8" y="0"/>
            <a:ext cx="45719" cy="6373368"/>
          </a:xfrm>
        </p:spPr>
        <p:txBody>
          <a:bodyPr/>
          <a:lstStyle/>
          <a:p>
            <a:endParaRPr lang="en-US"/>
          </a:p>
        </p:txBody>
      </p:sp>
      <p:pic>
        <p:nvPicPr>
          <p:cNvPr id="6" name="Picture 5">
            <a:extLst>
              <a:ext uri="{FF2B5EF4-FFF2-40B4-BE49-F238E27FC236}">
                <a16:creationId xmlns:a16="http://schemas.microsoft.com/office/drawing/2014/main" id="{95C4E557-4D34-4380-86EA-01B628F124FA}"/>
              </a:ext>
            </a:extLst>
          </p:cNvPr>
          <p:cNvPicPr>
            <a:picLocks noChangeAspect="1"/>
          </p:cNvPicPr>
          <p:nvPr/>
        </p:nvPicPr>
        <p:blipFill>
          <a:blip r:embed="rId3"/>
          <a:stretch>
            <a:fillRect/>
          </a:stretch>
        </p:blipFill>
        <p:spPr>
          <a:xfrm>
            <a:off x="188232" y="101600"/>
            <a:ext cx="1105876" cy="1051560"/>
          </a:xfrm>
          <a:prstGeom prst="rect">
            <a:avLst/>
          </a:prstGeom>
        </p:spPr>
      </p:pic>
    </p:spTree>
    <p:extLst>
      <p:ext uri="{BB962C8B-B14F-4D97-AF65-F5344CB8AC3E}">
        <p14:creationId xmlns:p14="http://schemas.microsoft.com/office/powerpoint/2010/main" val="175984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202131" y="269507"/>
            <a:ext cx="10328004" cy="901566"/>
          </a:xfrm>
        </p:spPr>
        <p:txBody>
          <a:bodyPr>
            <a:no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r>
              <a:rPr lang="en-US" sz="3600" dirty="0">
                <a:solidFill>
                  <a:srgbClr val="7030A0"/>
                </a:solidFill>
              </a:rPr>
              <a:t>     </a:t>
            </a:r>
            <a:r>
              <a:rPr lang="en-US" sz="4000" dirty="0">
                <a:solidFill>
                  <a:srgbClr val="7030A0"/>
                </a:solidFill>
              </a:rPr>
              <a:t>Housing Support Program</a:t>
            </a:r>
            <a:endParaRPr lang="en-US" sz="4000" i="1" dirty="0">
              <a:solidFill>
                <a:srgbClr val="7030A0"/>
              </a:solidFill>
            </a:endParaRPr>
          </a:p>
        </p:txBody>
      </p:sp>
      <p:sp>
        <p:nvSpPr>
          <p:cNvPr id="7" name="Text Placeholder 8">
            <a:extLst>
              <a:ext uri="{FF2B5EF4-FFF2-40B4-BE49-F238E27FC236}">
                <a16:creationId xmlns:a16="http://schemas.microsoft.com/office/drawing/2014/main" id="{D5590F22-DB5F-A543-B232-E6A93C895808}"/>
              </a:ext>
            </a:extLst>
          </p:cNvPr>
          <p:cNvSpPr>
            <a:spLocks noGrp="1"/>
          </p:cNvSpPr>
          <p:nvPr>
            <p:ph type="body" sz="quarter" idx="15" hasCustomPrompt="1"/>
          </p:nvPr>
        </p:nvSpPr>
        <p:spPr>
          <a:xfrm>
            <a:off x="385007" y="1275223"/>
            <a:ext cx="9962252" cy="4982246"/>
          </a:xfrm>
        </p:spPr>
        <p:txBody>
          <a:bodyPr>
            <a:normAutofit lnSpcReduction="10000"/>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endParaRPr lang="en-US" sz="800" b="0" u="sng" dirty="0"/>
          </a:p>
          <a:p>
            <a:r>
              <a:rPr lang="en-US" sz="2800" b="0" u="sng" dirty="0"/>
              <a:t>General</a:t>
            </a:r>
            <a:r>
              <a:rPr lang="en-US" sz="2800" b="0" dirty="0"/>
              <a:t>: Formerly known as Group Residential Housing.</a:t>
            </a:r>
          </a:p>
          <a:p>
            <a:pPr marL="1143000" lvl="1" indent="-457200">
              <a:lnSpc>
                <a:spcPct val="100000"/>
              </a:lnSpc>
              <a:spcBef>
                <a:spcPts val="0"/>
              </a:spcBef>
            </a:pPr>
            <a:r>
              <a:rPr lang="en-US" sz="2800" dirty="0">
                <a:solidFill>
                  <a:srgbClr val="7030A0"/>
                </a:solidFill>
                <a:latin typeface="+mj-lt"/>
              </a:rPr>
              <a:t>State program, administered through the Minnesota Department of Human Services (DHS)</a:t>
            </a:r>
          </a:p>
          <a:p>
            <a:pPr marL="1143000" lvl="1" indent="-457200">
              <a:lnSpc>
                <a:spcPct val="100000"/>
              </a:lnSpc>
              <a:spcBef>
                <a:spcPts val="0"/>
              </a:spcBef>
            </a:pPr>
            <a:r>
              <a:rPr lang="en-US" sz="2800" dirty="0">
                <a:solidFill>
                  <a:srgbClr val="7030A0"/>
                </a:solidFill>
                <a:latin typeface="+mj-lt"/>
              </a:rPr>
              <a:t>Supports seniors and adults with disabilities and limited income with their housing needs</a:t>
            </a:r>
            <a:r>
              <a:rPr lang="en-US" sz="2800" b="0" dirty="0"/>
              <a:t>. </a:t>
            </a:r>
            <a:endParaRPr lang="en-US" sz="2800" b="0" u="sng" dirty="0"/>
          </a:p>
          <a:p>
            <a:pPr marL="285750" indent="-285750">
              <a:buFont typeface="Wingdings" panose="05000000000000000000" pitchFamily="2" charset="2"/>
              <a:buChar char="Ø"/>
            </a:pPr>
            <a:endParaRPr lang="en-US" sz="900" b="0" u="sng" dirty="0"/>
          </a:p>
          <a:p>
            <a:pPr>
              <a:spcBef>
                <a:spcPts val="0"/>
              </a:spcBef>
            </a:pPr>
            <a:r>
              <a:rPr lang="en-US" sz="2800" b="0" u="sng" dirty="0"/>
              <a:t>Funding allocation</a:t>
            </a:r>
            <a:r>
              <a:rPr lang="en-US" sz="2800" b="0" dirty="0"/>
              <a:t>: Non-profits can apply to DHS to become a Housing Support provider.</a:t>
            </a:r>
          </a:p>
          <a:p>
            <a:pPr>
              <a:spcBef>
                <a:spcPts val="0"/>
              </a:spcBef>
            </a:pPr>
            <a:endParaRPr lang="en-US" sz="900" b="0" dirty="0"/>
          </a:p>
          <a:p>
            <a:r>
              <a:rPr lang="en-US" sz="2800" b="0" u="sng" dirty="0"/>
              <a:t>Eligible activities</a:t>
            </a:r>
            <a:r>
              <a:rPr lang="en-US" sz="2800" b="0" dirty="0"/>
              <a:t>: </a:t>
            </a:r>
          </a:p>
          <a:p>
            <a:pPr marL="1143000" lvl="1" indent="-457200">
              <a:spcBef>
                <a:spcPts val="0"/>
              </a:spcBef>
            </a:pPr>
            <a:r>
              <a:rPr lang="en-US" sz="2800" b="0" dirty="0">
                <a:solidFill>
                  <a:srgbClr val="7030A0"/>
                </a:solidFill>
                <a:latin typeface="+mj-lt"/>
              </a:rPr>
              <a:t>Assistance with room and board costs</a:t>
            </a:r>
          </a:p>
          <a:p>
            <a:pPr marL="1143000" lvl="1" indent="-457200">
              <a:spcBef>
                <a:spcPts val="0"/>
              </a:spcBef>
            </a:pPr>
            <a:r>
              <a:rPr lang="en-US" sz="2800" b="0" dirty="0">
                <a:solidFill>
                  <a:srgbClr val="7030A0"/>
                </a:solidFill>
                <a:latin typeface="+mj-lt"/>
              </a:rPr>
              <a:t>Certain household supplies and necessities</a:t>
            </a:r>
          </a:p>
          <a:p>
            <a:pPr lvl="1" indent="0">
              <a:buNone/>
            </a:pPr>
            <a:endParaRPr lang="en-US" sz="800" dirty="0">
              <a:solidFill>
                <a:srgbClr val="7030A0"/>
              </a:solidFill>
              <a:latin typeface="+mj-lt"/>
            </a:endParaRPr>
          </a:p>
          <a:p>
            <a:endParaRPr lang="en-US" sz="2000" b="0" dirty="0"/>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8" y="-29029"/>
            <a:ext cx="45719" cy="6373368"/>
          </a:xfrm>
        </p:spPr>
        <p:txBody>
          <a:bodyPr/>
          <a:lstStyle/>
          <a:p>
            <a:endParaRPr lang="en-US"/>
          </a:p>
        </p:txBody>
      </p:sp>
      <p:pic>
        <p:nvPicPr>
          <p:cNvPr id="6" name="Picture 5">
            <a:extLst>
              <a:ext uri="{FF2B5EF4-FFF2-40B4-BE49-F238E27FC236}">
                <a16:creationId xmlns:a16="http://schemas.microsoft.com/office/drawing/2014/main" id="{9FEE59B6-BFDC-4869-A3B0-C8B28E6924EB}"/>
              </a:ext>
            </a:extLst>
          </p:cNvPr>
          <p:cNvPicPr>
            <a:picLocks noChangeAspect="1"/>
          </p:cNvPicPr>
          <p:nvPr/>
        </p:nvPicPr>
        <p:blipFill>
          <a:blip r:embed="rId3"/>
          <a:stretch>
            <a:fillRect/>
          </a:stretch>
        </p:blipFill>
        <p:spPr>
          <a:xfrm>
            <a:off x="156409" y="134753"/>
            <a:ext cx="1089849" cy="1036320"/>
          </a:xfrm>
          <a:prstGeom prst="rect">
            <a:avLst/>
          </a:prstGeom>
        </p:spPr>
      </p:pic>
    </p:spTree>
    <p:extLst>
      <p:ext uri="{BB962C8B-B14F-4D97-AF65-F5344CB8AC3E}">
        <p14:creationId xmlns:p14="http://schemas.microsoft.com/office/powerpoint/2010/main" val="408215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1316180" y="226034"/>
            <a:ext cx="12146278" cy="766813"/>
          </a:xfrm>
        </p:spPr>
        <p:txBody>
          <a:bodyPr>
            <a:no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spcBef>
                <a:spcPts val="0"/>
              </a:spcBef>
            </a:pPr>
            <a:r>
              <a:rPr lang="en-US" sz="2800" dirty="0">
                <a:solidFill>
                  <a:srgbClr val="7030A0"/>
                </a:solidFill>
              </a:rPr>
              <a:t> </a:t>
            </a:r>
            <a:r>
              <a:rPr lang="en-US" sz="3400" dirty="0">
                <a:solidFill>
                  <a:srgbClr val="7030A0"/>
                </a:solidFill>
              </a:rPr>
              <a:t>Family Homeless Prevention </a:t>
            </a:r>
          </a:p>
          <a:p>
            <a:pPr algn="ctr">
              <a:spcBef>
                <a:spcPts val="0"/>
              </a:spcBef>
            </a:pPr>
            <a:r>
              <a:rPr lang="en-US" sz="3400" dirty="0">
                <a:solidFill>
                  <a:srgbClr val="7030A0"/>
                </a:solidFill>
              </a:rPr>
              <a:t>Assistance Program (FHPAP) </a:t>
            </a:r>
            <a:endParaRPr lang="en-US" sz="3400" i="1" dirty="0">
              <a:solidFill>
                <a:srgbClr val="7030A0"/>
              </a:solidFill>
            </a:endParaRPr>
          </a:p>
        </p:txBody>
      </p:sp>
      <p:sp>
        <p:nvSpPr>
          <p:cNvPr id="7" name="Text Placeholder 8">
            <a:extLst>
              <a:ext uri="{FF2B5EF4-FFF2-40B4-BE49-F238E27FC236}">
                <a16:creationId xmlns:a16="http://schemas.microsoft.com/office/drawing/2014/main" id="{D5590F22-DB5F-A543-B232-E6A93C895808}"/>
              </a:ext>
            </a:extLst>
          </p:cNvPr>
          <p:cNvSpPr>
            <a:spLocks noGrp="1"/>
          </p:cNvSpPr>
          <p:nvPr>
            <p:ph type="body" sz="quarter" idx="15" hasCustomPrompt="1"/>
          </p:nvPr>
        </p:nvSpPr>
        <p:spPr>
          <a:xfrm>
            <a:off x="205738" y="1499879"/>
            <a:ext cx="10077796" cy="4851159"/>
          </a:xfrm>
        </p:spPr>
        <p:txBody>
          <a:bodyPr>
            <a:normAutofit fontScale="77500" lnSpcReduction="20000"/>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r>
              <a:rPr lang="en-US" sz="3300" b="0" u="sng" dirty="0">
                <a:solidFill>
                  <a:srgbClr val="7030A0"/>
                </a:solidFill>
              </a:rPr>
              <a:t>General</a:t>
            </a:r>
            <a:r>
              <a:rPr lang="en-US" sz="3300" b="0" dirty="0">
                <a:solidFill>
                  <a:srgbClr val="7030A0"/>
                </a:solidFill>
              </a:rPr>
              <a:t>: State program offering short-term financial assistance and    support services to families, youth and single individuals who are or are      at imminent risk of becoming unhoused </a:t>
            </a:r>
          </a:p>
          <a:p>
            <a:endParaRPr lang="en-US" sz="900" b="0" u="sng" dirty="0">
              <a:solidFill>
                <a:srgbClr val="7030A0"/>
              </a:solidFill>
            </a:endParaRPr>
          </a:p>
          <a:p>
            <a:r>
              <a:rPr lang="en-US" sz="3500" b="0" u="sng" dirty="0">
                <a:solidFill>
                  <a:srgbClr val="7030A0"/>
                </a:solidFill>
              </a:rPr>
              <a:t>Funding Allocation</a:t>
            </a:r>
            <a:r>
              <a:rPr lang="en-US" sz="3500" b="0" dirty="0">
                <a:solidFill>
                  <a:srgbClr val="7030A0"/>
                </a:solidFill>
              </a:rPr>
              <a:t>: </a:t>
            </a:r>
            <a:endParaRPr lang="en-US" sz="3500" b="0" dirty="0">
              <a:solidFill>
                <a:srgbClr val="7030A0"/>
              </a:solidFill>
              <a:latin typeface="+mj-lt"/>
            </a:endParaRPr>
          </a:p>
          <a:p>
            <a:pPr marL="1028700" lvl="1" indent="-342900"/>
            <a:r>
              <a:rPr lang="en-US" sz="3100" b="0" dirty="0">
                <a:solidFill>
                  <a:srgbClr val="7030A0"/>
                </a:solidFill>
                <a:latin typeface="+mj-lt"/>
              </a:rPr>
              <a:t>Regional areas apply to MHFA fo</a:t>
            </a:r>
            <a:r>
              <a:rPr lang="en-US" sz="3100" dirty="0">
                <a:solidFill>
                  <a:srgbClr val="7030A0"/>
                </a:solidFill>
                <a:latin typeface="+mj-lt"/>
              </a:rPr>
              <a:t>r FHPAP funding and allocate the funds   to providers through a competitive application process. </a:t>
            </a:r>
          </a:p>
          <a:p>
            <a:endParaRPr lang="en-US" sz="900" b="0" u="sng" dirty="0">
              <a:solidFill>
                <a:srgbClr val="7030A0"/>
              </a:solidFill>
            </a:endParaRPr>
          </a:p>
          <a:p>
            <a:r>
              <a:rPr lang="en-US" sz="3500" b="0" u="sng" dirty="0">
                <a:solidFill>
                  <a:srgbClr val="7030A0"/>
                </a:solidFill>
              </a:rPr>
              <a:t>Eligible Activities/Expenses</a:t>
            </a:r>
            <a:r>
              <a:rPr lang="en-US" sz="3500" b="0" dirty="0">
                <a:solidFill>
                  <a:srgbClr val="7030A0"/>
                </a:solidFill>
              </a:rPr>
              <a:t>:</a:t>
            </a:r>
          </a:p>
          <a:p>
            <a:pPr marL="1028700" lvl="1" indent="-342900"/>
            <a:r>
              <a:rPr lang="en-US" sz="3000" b="0" dirty="0">
                <a:solidFill>
                  <a:srgbClr val="7030A0"/>
                </a:solidFill>
                <a:latin typeface="+mj-lt"/>
              </a:rPr>
              <a:t>Street Outreach </a:t>
            </a:r>
          </a:p>
          <a:p>
            <a:pPr marL="1028700" lvl="1" indent="-342900"/>
            <a:r>
              <a:rPr lang="en-US" sz="3000" dirty="0">
                <a:solidFill>
                  <a:srgbClr val="7030A0"/>
                </a:solidFill>
                <a:latin typeface="+mj-lt"/>
              </a:rPr>
              <a:t>Homeless Prevention</a:t>
            </a:r>
          </a:p>
          <a:p>
            <a:pPr marL="1028700" lvl="1" indent="-342900"/>
            <a:r>
              <a:rPr lang="en-US" sz="3000" b="0" dirty="0">
                <a:solidFill>
                  <a:srgbClr val="7030A0"/>
                </a:solidFill>
                <a:latin typeface="+mj-lt"/>
              </a:rPr>
              <a:t>Rapid Rehousing</a:t>
            </a:r>
          </a:p>
          <a:p>
            <a:pPr marL="1028700" lvl="1" indent="-342900"/>
            <a:r>
              <a:rPr lang="en-US" sz="3000" dirty="0">
                <a:solidFill>
                  <a:srgbClr val="7030A0"/>
                </a:solidFill>
                <a:latin typeface="+mj-lt"/>
              </a:rPr>
              <a:t>Coordinated Entry </a:t>
            </a:r>
          </a:p>
          <a:p>
            <a:pPr marL="1028700" lvl="1" indent="-342900"/>
            <a:r>
              <a:rPr lang="en-US" sz="3000" b="0" dirty="0">
                <a:solidFill>
                  <a:srgbClr val="7030A0"/>
                </a:solidFill>
                <a:latin typeface="+mj-lt"/>
              </a:rPr>
              <a:t>Direct financial assistance</a:t>
            </a:r>
            <a:endParaRPr lang="en-US" sz="3000" b="0" dirty="0">
              <a:latin typeface="+mj-lt"/>
            </a:endParaRPr>
          </a:p>
          <a:p>
            <a:endParaRPr lang="en-US" sz="2000" b="0" dirty="0"/>
          </a:p>
          <a:p>
            <a:endParaRPr lang="en-US" sz="2000" b="0" dirty="0"/>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a:off x="12146279" y="-29029"/>
            <a:ext cx="45719" cy="6373368"/>
          </a:xfrm>
        </p:spPr>
        <p:txBody>
          <a:bodyPr/>
          <a:lstStyle/>
          <a:p>
            <a:endParaRPr lang="en-US"/>
          </a:p>
        </p:txBody>
      </p:sp>
      <p:pic>
        <p:nvPicPr>
          <p:cNvPr id="6" name="Picture 5">
            <a:extLst>
              <a:ext uri="{FF2B5EF4-FFF2-40B4-BE49-F238E27FC236}">
                <a16:creationId xmlns:a16="http://schemas.microsoft.com/office/drawing/2014/main" id="{58CD64AD-A380-46E0-8ED3-92A4108BE81A}"/>
              </a:ext>
            </a:extLst>
          </p:cNvPr>
          <p:cNvPicPr>
            <a:picLocks noChangeAspect="1"/>
          </p:cNvPicPr>
          <p:nvPr/>
        </p:nvPicPr>
        <p:blipFill>
          <a:blip r:embed="rId3"/>
          <a:stretch>
            <a:fillRect/>
          </a:stretch>
        </p:blipFill>
        <p:spPr>
          <a:xfrm>
            <a:off x="205738" y="130630"/>
            <a:ext cx="906752" cy="862217"/>
          </a:xfrm>
          <a:prstGeom prst="rect">
            <a:avLst/>
          </a:prstGeom>
        </p:spPr>
      </p:pic>
    </p:spTree>
    <p:extLst>
      <p:ext uri="{BB962C8B-B14F-4D97-AF65-F5344CB8AC3E}">
        <p14:creationId xmlns:p14="http://schemas.microsoft.com/office/powerpoint/2010/main" val="579819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1" y="134753"/>
            <a:ext cx="10683385" cy="766813"/>
          </a:xfrm>
        </p:spPr>
        <p:txBody>
          <a:bodyPr>
            <a:no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spcBef>
                <a:spcPts val="0"/>
              </a:spcBef>
            </a:pPr>
            <a:r>
              <a:rPr lang="en-US" sz="3200" dirty="0">
                <a:solidFill>
                  <a:srgbClr val="7030A0"/>
                </a:solidFill>
              </a:rPr>
              <a:t> </a:t>
            </a:r>
            <a:r>
              <a:rPr lang="en-US" sz="4000" dirty="0">
                <a:solidFill>
                  <a:srgbClr val="7030A0"/>
                </a:solidFill>
              </a:rPr>
              <a:t>Minnesota Housing Finance Agency </a:t>
            </a:r>
          </a:p>
          <a:p>
            <a:pPr algn="ctr">
              <a:spcBef>
                <a:spcPts val="0"/>
              </a:spcBef>
            </a:pPr>
            <a:r>
              <a:rPr lang="en-US" sz="4000" dirty="0">
                <a:solidFill>
                  <a:srgbClr val="7030A0"/>
                </a:solidFill>
              </a:rPr>
              <a:t>(MHFA) Capital Investment Funding </a:t>
            </a:r>
            <a:endParaRPr lang="en-US" sz="4000" i="1" dirty="0">
              <a:solidFill>
                <a:srgbClr val="7030A0"/>
              </a:solidFill>
            </a:endParaRPr>
          </a:p>
        </p:txBody>
      </p:sp>
      <p:sp>
        <p:nvSpPr>
          <p:cNvPr id="7" name="Text Placeholder 8">
            <a:extLst>
              <a:ext uri="{FF2B5EF4-FFF2-40B4-BE49-F238E27FC236}">
                <a16:creationId xmlns:a16="http://schemas.microsoft.com/office/drawing/2014/main" id="{D5590F22-DB5F-A543-B232-E6A93C895808}"/>
              </a:ext>
            </a:extLst>
          </p:cNvPr>
          <p:cNvSpPr>
            <a:spLocks noGrp="1"/>
          </p:cNvSpPr>
          <p:nvPr>
            <p:ph type="body" sz="quarter" idx="15" hasCustomPrompt="1"/>
          </p:nvPr>
        </p:nvSpPr>
        <p:spPr>
          <a:xfrm>
            <a:off x="481149" y="1305827"/>
            <a:ext cx="10018494" cy="4982246"/>
          </a:xfrm>
        </p:spPr>
        <p:txBody>
          <a:bodyPr>
            <a:normAutofit fontScale="92500" lnSpcReduction="20000"/>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endParaRPr lang="en-US" sz="2800" b="0" u="sng" dirty="0"/>
          </a:p>
          <a:p>
            <a:r>
              <a:rPr lang="en-US" sz="3200" b="0" u="sng" dirty="0"/>
              <a:t>General</a:t>
            </a:r>
            <a:r>
              <a:rPr lang="en-US" sz="3200" b="0" dirty="0"/>
              <a:t>: Capital investment funding that supports the acquisition, construction, rehabilitation, and preservation of affordable housing.</a:t>
            </a:r>
          </a:p>
          <a:p>
            <a:endParaRPr lang="en-US" sz="900" b="0" dirty="0"/>
          </a:p>
          <a:p>
            <a:r>
              <a:rPr lang="en-US" sz="3200" b="0" u="sng" dirty="0"/>
              <a:t>Allocation of Funding</a:t>
            </a:r>
            <a:r>
              <a:rPr lang="en-US" sz="3200" b="0" dirty="0"/>
              <a:t>: </a:t>
            </a:r>
          </a:p>
          <a:p>
            <a:pPr marL="1143000" lvl="1" indent="-457200"/>
            <a:r>
              <a:rPr lang="en-US" sz="2800" b="0" dirty="0">
                <a:solidFill>
                  <a:srgbClr val="7030A0"/>
                </a:solidFill>
                <a:latin typeface="+mj-lt"/>
              </a:rPr>
              <a:t>Annual Multifamily Consolidated Request for Proposal Process </a:t>
            </a:r>
          </a:p>
          <a:p>
            <a:pPr marL="1143000" lvl="1" indent="-457200"/>
            <a:r>
              <a:rPr lang="en-US" sz="2800" b="0" dirty="0">
                <a:solidFill>
                  <a:srgbClr val="7030A0"/>
                </a:solidFill>
                <a:latin typeface="+mj-lt"/>
              </a:rPr>
              <a:t>Rolling Funding </a:t>
            </a:r>
          </a:p>
          <a:p>
            <a:pPr lvl="1" indent="0">
              <a:buNone/>
            </a:pPr>
            <a:endParaRPr lang="en-US" sz="900" b="0" dirty="0">
              <a:solidFill>
                <a:srgbClr val="7030A0"/>
              </a:solidFill>
              <a:latin typeface="+mj-lt"/>
            </a:endParaRPr>
          </a:p>
          <a:p>
            <a:r>
              <a:rPr lang="en-US" sz="3200" b="0" u="sng" dirty="0"/>
              <a:t>Types of Funding</a:t>
            </a:r>
            <a:r>
              <a:rPr lang="en-US" sz="3200" b="0" dirty="0"/>
              <a:t>: </a:t>
            </a:r>
          </a:p>
          <a:p>
            <a:pPr marL="1143000" lvl="1" indent="-457200"/>
            <a:r>
              <a:rPr lang="en-US" sz="2800" dirty="0">
                <a:solidFill>
                  <a:srgbClr val="7030A0"/>
                </a:solidFill>
                <a:latin typeface="+mj-lt"/>
              </a:rPr>
              <a:t>Federal and State capital financing resources to support affordable housing, such as  programs that provide amortized mortgages, deferred loans, tax credits. </a:t>
            </a:r>
          </a:p>
          <a:p>
            <a:pPr marL="1028700" lvl="1" indent="-342900"/>
            <a:endParaRPr lang="en-US" sz="3000" dirty="0"/>
          </a:p>
          <a:p>
            <a:pPr marL="1028700" lvl="1" indent="-342900"/>
            <a:endParaRPr lang="en-US" sz="3000" b="0" dirty="0"/>
          </a:p>
          <a:p>
            <a:pPr marL="1028700" lvl="1" indent="-342900"/>
            <a:endParaRPr lang="en-US" sz="3000" b="0" dirty="0"/>
          </a:p>
          <a:p>
            <a:pPr marL="342900" indent="-342900">
              <a:buFont typeface="Arial" panose="020B0604020202020204" pitchFamily="34" charset="0"/>
              <a:buChar char="•"/>
            </a:pPr>
            <a:endParaRPr lang="en-US" sz="2400" b="0" dirty="0"/>
          </a:p>
          <a:p>
            <a:endParaRPr lang="en-US" sz="2000" b="0" dirty="0"/>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8" y="0"/>
            <a:ext cx="45719" cy="6373368"/>
          </a:xfrm>
        </p:spPr>
        <p:txBody>
          <a:bodyPr/>
          <a:lstStyle/>
          <a:p>
            <a:endParaRPr lang="en-US"/>
          </a:p>
        </p:txBody>
      </p:sp>
      <p:pic>
        <p:nvPicPr>
          <p:cNvPr id="6" name="Picture 5">
            <a:extLst>
              <a:ext uri="{FF2B5EF4-FFF2-40B4-BE49-F238E27FC236}">
                <a16:creationId xmlns:a16="http://schemas.microsoft.com/office/drawing/2014/main" id="{58CD64AD-A380-46E0-8ED3-92A4108BE81A}"/>
              </a:ext>
            </a:extLst>
          </p:cNvPr>
          <p:cNvPicPr>
            <a:picLocks noChangeAspect="1"/>
          </p:cNvPicPr>
          <p:nvPr/>
        </p:nvPicPr>
        <p:blipFill>
          <a:blip r:embed="rId3"/>
          <a:stretch>
            <a:fillRect/>
          </a:stretch>
        </p:blipFill>
        <p:spPr>
          <a:xfrm>
            <a:off x="1" y="0"/>
            <a:ext cx="1089849" cy="1036320"/>
          </a:xfrm>
          <a:prstGeom prst="rect">
            <a:avLst/>
          </a:prstGeom>
        </p:spPr>
      </p:pic>
    </p:spTree>
    <p:extLst>
      <p:ext uri="{BB962C8B-B14F-4D97-AF65-F5344CB8AC3E}">
        <p14:creationId xmlns:p14="http://schemas.microsoft.com/office/powerpoint/2010/main" val="2415148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773722" y="817617"/>
            <a:ext cx="11168762" cy="912508"/>
          </a:xfrm>
        </p:spPr>
        <p:txBody>
          <a:bodyPr>
            <a:no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r>
              <a:rPr lang="en-US" sz="3600" dirty="0">
                <a:solidFill>
                  <a:srgbClr val="7030A0"/>
                </a:solidFill>
              </a:rPr>
              <a:t>       Additional Programs and Funding Sources</a:t>
            </a:r>
            <a:endParaRPr lang="en-US" sz="3600" i="1" dirty="0">
              <a:solidFill>
                <a:srgbClr val="7030A0"/>
              </a:solidFill>
            </a:endParaRPr>
          </a:p>
        </p:txBody>
      </p:sp>
      <p:sp>
        <p:nvSpPr>
          <p:cNvPr id="7" name="Text Placeholder 8">
            <a:extLst>
              <a:ext uri="{FF2B5EF4-FFF2-40B4-BE49-F238E27FC236}">
                <a16:creationId xmlns:a16="http://schemas.microsoft.com/office/drawing/2014/main" id="{D5590F22-DB5F-A543-B232-E6A93C895808}"/>
              </a:ext>
            </a:extLst>
          </p:cNvPr>
          <p:cNvSpPr>
            <a:spLocks noGrp="1"/>
          </p:cNvSpPr>
          <p:nvPr>
            <p:ph type="body" sz="quarter" idx="15" hasCustomPrompt="1"/>
          </p:nvPr>
        </p:nvSpPr>
        <p:spPr>
          <a:xfrm>
            <a:off x="1192348" y="1590767"/>
            <a:ext cx="9794965" cy="4697306"/>
          </a:xfrm>
        </p:spPr>
        <p:txBody>
          <a:bodyPr>
            <a:normAutofit/>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endParaRPr lang="en-US" sz="800" b="0" dirty="0"/>
          </a:p>
          <a:p>
            <a:r>
              <a:rPr lang="en-US" sz="3000" b="0" dirty="0">
                <a:latin typeface="Calibri Light" panose="020F0302020204030204" pitchFamily="34" charset="0"/>
                <a:cs typeface="Calibri Light" panose="020F0302020204030204" pitchFamily="34" charset="0"/>
              </a:rPr>
              <a:t>Additional government programs:</a:t>
            </a:r>
          </a:p>
          <a:p>
            <a:pPr marL="1028700" lvl="1" indent="-342900"/>
            <a:r>
              <a:rPr lang="en-US" sz="3000" dirty="0">
                <a:solidFill>
                  <a:srgbClr val="7030A0"/>
                </a:solidFill>
                <a:latin typeface="Calibri Light" panose="020F0302020204030204" pitchFamily="34" charset="0"/>
                <a:cs typeface="Calibri Light" panose="020F0302020204030204" pitchFamily="34" charset="0"/>
              </a:rPr>
              <a:t>Heading Home Corps</a:t>
            </a:r>
          </a:p>
          <a:p>
            <a:pPr marL="1028700" lvl="1" indent="-342900"/>
            <a:r>
              <a:rPr lang="en-US" sz="3000" dirty="0">
                <a:solidFill>
                  <a:srgbClr val="7030A0"/>
                </a:solidFill>
                <a:latin typeface="Calibri Light" panose="020F0302020204030204" pitchFamily="34" charset="0"/>
                <a:cs typeface="Calibri Light" panose="020F0302020204030204" pitchFamily="34" charset="0"/>
              </a:rPr>
              <a:t>Bridges Rental Assistance Program </a:t>
            </a:r>
          </a:p>
          <a:p>
            <a:pPr marL="1028700" lvl="1" indent="-342900"/>
            <a:r>
              <a:rPr lang="en-US" sz="3000" dirty="0">
                <a:solidFill>
                  <a:srgbClr val="7030A0"/>
                </a:solidFill>
                <a:latin typeface="Calibri Light" panose="020F0302020204030204" pitchFamily="34" charset="0"/>
                <a:cs typeface="Calibri Light" panose="020F0302020204030204" pitchFamily="34" charset="0"/>
              </a:rPr>
              <a:t>Safe Harbor Program</a:t>
            </a:r>
          </a:p>
          <a:p>
            <a:pPr marL="1028700" lvl="1" indent="-342900"/>
            <a:r>
              <a:rPr lang="en-US" sz="3000" dirty="0">
                <a:solidFill>
                  <a:srgbClr val="7030A0"/>
                </a:solidFill>
                <a:latin typeface="Calibri Light" panose="020F0302020204030204" pitchFamily="34" charset="0"/>
                <a:cs typeface="Calibri Light" panose="020F0302020204030204" pitchFamily="34" charset="0"/>
              </a:rPr>
              <a:t>Homeless Youth Act Program (HYA)</a:t>
            </a:r>
          </a:p>
          <a:p>
            <a:pPr marL="1028700" lvl="1" indent="-342900"/>
            <a:endParaRPr lang="en-US" sz="1100" dirty="0">
              <a:latin typeface="Calibri Light" panose="020F0302020204030204" pitchFamily="34" charset="0"/>
              <a:cs typeface="Calibri Light" panose="020F0302020204030204" pitchFamily="34" charset="0"/>
            </a:endParaRPr>
          </a:p>
          <a:p>
            <a:r>
              <a:rPr lang="en-US" sz="3000" b="0" dirty="0">
                <a:latin typeface="Calibri Light" panose="020F0302020204030204" pitchFamily="34" charset="0"/>
                <a:cs typeface="Calibri Light" panose="020F0302020204030204" pitchFamily="34" charset="0"/>
              </a:rPr>
              <a:t>Counties and cities</a:t>
            </a:r>
          </a:p>
          <a:p>
            <a:pPr marL="171450" indent="-171450">
              <a:buFont typeface="Arial" panose="020B0604020202020204" pitchFamily="34" charset="0"/>
              <a:buChar char="•"/>
            </a:pPr>
            <a:endParaRPr lang="en-US" sz="1100" b="0" dirty="0">
              <a:latin typeface="Calibri Light" panose="020F0302020204030204" pitchFamily="34" charset="0"/>
              <a:cs typeface="Calibri Light" panose="020F0302020204030204" pitchFamily="34" charset="0"/>
            </a:endParaRPr>
          </a:p>
          <a:p>
            <a:r>
              <a:rPr lang="en-US" sz="3000" b="0" dirty="0">
                <a:latin typeface="Calibri Light" panose="020F0302020204030204" pitchFamily="34" charset="0"/>
                <a:cs typeface="Calibri Light" panose="020F0302020204030204" pitchFamily="34" charset="0"/>
              </a:rPr>
              <a:t>Private and non-profit funders</a:t>
            </a:r>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8" y="0"/>
            <a:ext cx="45719" cy="6373368"/>
          </a:xfrm>
        </p:spPr>
        <p:txBody>
          <a:bodyPr/>
          <a:lstStyle/>
          <a:p>
            <a:endParaRPr lang="en-US"/>
          </a:p>
        </p:txBody>
      </p:sp>
      <p:pic>
        <p:nvPicPr>
          <p:cNvPr id="6" name="Picture 5">
            <a:extLst>
              <a:ext uri="{FF2B5EF4-FFF2-40B4-BE49-F238E27FC236}">
                <a16:creationId xmlns:a16="http://schemas.microsoft.com/office/drawing/2014/main" id="{58CD64AD-A380-46E0-8ED3-92A4108BE81A}"/>
              </a:ext>
            </a:extLst>
          </p:cNvPr>
          <p:cNvPicPr>
            <a:picLocks noChangeAspect="1"/>
          </p:cNvPicPr>
          <p:nvPr/>
        </p:nvPicPr>
        <p:blipFill>
          <a:blip r:embed="rId3"/>
          <a:stretch>
            <a:fillRect/>
          </a:stretch>
        </p:blipFill>
        <p:spPr>
          <a:xfrm>
            <a:off x="232229" y="5805"/>
            <a:ext cx="1083744" cy="1030515"/>
          </a:xfrm>
          <a:prstGeom prst="rect">
            <a:avLst/>
          </a:prstGeom>
        </p:spPr>
      </p:pic>
    </p:spTree>
    <p:extLst>
      <p:ext uri="{BB962C8B-B14F-4D97-AF65-F5344CB8AC3E}">
        <p14:creationId xmlns:p14="http://schemas.microsoft.com/office/powerpoint/2010/main" val="3423232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266792" y="1054372"/>
            <a:ext cx="11989868" cy="1470619"/>
          </a:xfrm>
        </p:spPr>
        <p:txBody>
          <a:bodyPr>
            <a:no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r>
              <a:rPr lang="en-US" sz="5400" dirty="0">
                <a:solidFill>
                  <a:schemeClr val="accent1">
                    <a:lumMod val="75000"/>
                  </a:schemeClr>
                </a:solidFill>
              </a:rPr>
              <a:t>Additional Resources</a:t>
            </a:r>
            <a:r>
              <a:rPr lang="en-US" sz="5400" dirty="0">
                <a:solidFill>
                  <a:schemeClr val="bg1"/>
                </a:solidFill>
              </a:rPr>
              <a:t> </a:t>
            </a:r>
            <a:endParaRPr lang="en-US" sz="5400" i="1" dirty="0">
              <a:solidFill>
                <a:schemeClr val="tx1"/>
              </a:solidFill>
            </a:endParaRPr>
          </a:p>
        </p:txBody>
      </p:sp>
      <p:sp>
        <p:nvSpPr>
          <p:cNvPr id="7" name="Text Placeholder 8">
            <a:extLst>
              <a:ext uri="{FF2B5EF4-FFF2-40B4-BE49-F238E27FC236}">
                <a16:creationId xmlns:a16="http://schemas.microsoft.com/office/drawing/2014/main" id="{D5590F22-DB5F-A543-B232-E6A93C895808}"/>
              </a:ext>
            </a:extLst>
          </p:cNvPr>
          <p:cNvSpPr>
            <a:spLocks noGrp="1"/>
          </p:cNvSpPr>
          <p:nvPr>
            <p:ph type="body" sz="quarter" idx="15" hasCustomPrompt="1"/>
          </p:nvPr>
        </p:nvSpPr>
        <p:spPr>
          <a:xfrm>
            <a:off x="1" y="2057400"/>
            <a:ext cx="8991598" cy="4230673"/>
          </a:xfrm>
        </p:spPr>
        <p:txBody>
          <a:bodyPr>
            <a:normAutofit/>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endParaRPr lang="en-US" dirty="0"/>
          </a:p>
          <a:p>
            <a:r>
              <a:rPr lang="en-US" dirty="0"/>
              <a:t>: </a:t>
            </a:r>
          </a:p>
          <a:p>
            <a:pPr marL="285750" indent="-285750">
              <a:buFont typeface="Arial" panose="020B0604020202020204" pitchFamily="34" charset="0"/>
              <a:buChar char="•"/>
            </a:pPr>
            <a:endParaRPr lang="en-US" dirty="0"/>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9" y="0"/>
            <a:ext cx="116115" cy="6858000"/>
          </a:xfrm>
        </p:spPr>
        <p:txBody>
          <a:bodyPr/>
          <a:lstStyle/>
          <a:p>
            <a:endParaRPr lang="en-US"/>
          </a:p>
        </p:txBody>
      </p:sp>
      <p:pic>
        <p:nvPicPr>
          <p:cNvPr id="8" name="Picture 7">
            <a:extLst>
              <a:ext uri="{FF2B5EF4-FFF2-40B4-BE49-F238E27FC236}">
                <a16:creationId xmlns:a16="http://schemas.microsoft.com/office/drawing/2014/main" id="{70215BD0-DE25-4E90-95CB-A725460584CD}"/>
              </a:ext>
            </a:extLst>
          </p:cNvPr>
          <p:cNvPicPr>
            <a:picLocks noChangeAspect="1"/>
          </p:cNvPicPr>
          <p:nvPr/>
        </p:nvPicPr>
        <p:blipFill>
          <a:blip r:embed="rId3"/>
          <a:stretch>
            <a:fillRect/>
          </a:stretch>
        </p:blipFill>
        <p:spPr>
          <a:xfrm>
            <a:off x="4339712" y="2992582"/>
            <a:ext cx="3465713" cy="3295491"/>
          </a:xfrm>
          <a:prstGeom prst="rect">
            <a:avLst/>
          </a:prstGeom>
        </p:spPr>
      </p:pic>
    </p:spTree>
    <p:extLst>
      <p:ext uri="{BB962C8B-B14F-4D97-AF65-F5344CB8AC3E}">
        <p14:creationId xmlns:p14="http://schemas.microsoft.com/office/powerpoint/2010/main" val="2807751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0" y="139992"/>
            <a:ext cx="12192000" cy="1659779"/>
          </a:xfrm>
        </p:spPr>
        <p:txBody>
          <a:bodyPr>
            <a:norm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endParaRPr lang="en-US" sz="1600" dirty="0">
              <a:solidFill>
                <a:srgbClr val="7030A0"/>
              </a:solidFill>
            </a:endParaRPr>
          </a:p>
          <a:p>
            <a:r>
              <a:rPr lang="en-US" sz="5400" dirty="0">
                <a:solidFill>
                  <a:srgbClr val="7030A0"/>
                </a:solidFill>
              </a:rPr>
              <a:t>                             Gratitude</a:t>
            </a:r>
            <a:endParaRPr lang="en-US" sz="5400" i="1" dirty="0"/>
          </a:p>
          <a:p>
            <a:endParaRPr lang="en-US" sz="3200" u="sng" dirty="0">
              <a:solidFill>
                <a:srgbClr val="7030A0"/>
              </a:solidFill>
            </a:endParaRPr>
          </a:p>
          <a:p>
            <a:endParaRPr lang="en-US" dirty="0">
              <a:solidFill>
                <a:srgbClr val="7030A0"/>
              </a:solidFill>
            </a:endParaRPr>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9" y="0"/>
            <a:ext cx="45719" cy="6370368"/>
          </a:xfrm>
        </p:spPr>
        <p:txBody>
          <a:bodyPr/>
          <a:lstStyle/>
          <a:p>
            <a:endParaRPr lang="en-US"/>
          </a:p>
        </p:txBody>
      </p:sp>
      <p:sp>
        <p:nvSpPr>
          <p:cNvPr id="2" name="Text Placeholder 1">
            <a:extLst>
              <a:ext uri="{FF2B5EF4-FFF2-40B4-BE49-F238E27FC236}">
                <a16:creationId xmlns:a16="http://schemas.microsoft.com/office/drawing/2014/main" id="{BBA3AD17-79B8-448C-8CA0-99DD5678AFD6}"/>
              </a:ext>
            </a:extLst>
          </p:cNvPr>
          <p:cNvSpPr>
            <a:spLocks noGrp="1"/>
          </p:cNvSpPr>
          <p:nvPr>
            <p:ph type="body" sz="quarter" idx="15"/>
          </p:nvPr>
        </p:nvSpPr>
        <p:spPr>
          <a:xfrm>
            <a:off x="614363" y="2085974"/>
            <a:ext cx="11577636" cy="4284393"/>
          </a:xfrm>
        </p:spPr>
        <p:txBody>
          <a:bodyPr>
            <a:normAutofit/>
          </a:bodyPr>
          <a:lstStyle/>
          <a:p>
            <a:r>
              <a:rPr lang="en-US" dirty="0"/>
              <a:t>  </a:t>
            </a:r>
            <a:endParaRPr lang="en-US" sz="3000" b="0" dirty="0">
              <a:solidFill>
                <a:srgbClr val="7030A0"/>
              </a:solidFill>
              <a:latin typeface="Calibri Light" panose="020F0302020204030204" pitchFamily="34" charset="0"/>
              <a:cs typeface="Calibri Light" panose="020F0302020204030204" pitchFamily="34" charset="0"/>
            </a:endParaRPr>
          </a:p>
          <a:p>
            <a:r>
              <a:rPr lang="en-US" sz="3000" b="0" dirty="0">
                <a:solidFill>
                  <a:srgbClr val="7030A0"/>
                </a:solidFill>
                <a:latin typeface="Calibri Light" panose="020F0302020204030204" pitchFamily="34" charset="0"/>
                <a:cs typeface="Calibri Light" panose="020F0302020204030204" pitchFamily="34" charset="0"/>
              </a:rPr>
              <a:t>                                          </a:t>
            </a:r>
            <a:r>
              <a:rPr lang="en-US" sz="6000" dirty="0">
                <a:solidFill>
                  <a:srgbClr val="7030A0"/>
                </a:solidFill>
                <a:latin typeface="Calibri Light" panose="020F0302020204030204" pitchFamily="34" charset="0"/>
                <a:cs typeface="Calibri Light" panose="020F0302020204030204" pitchFamily="34" charset="0"/>
              </a:rPr>
              <a:t>Thank you!</a:t>
            </a:r>
          </a:p>
          <a:p>
            <a:endParaRPr lang="en-US" sz="3000" b="0" dirty="0">
              <a:solidFill>
                <a:srgbClr val="7030A0"/>
              </a:solidFill>
              <a:latin typeface="Calibri Light" panose="020F0302020204030204" pitchFamily="34" charset="0"/>
              <a:cs typeface="Calibri Light" panose="020F0302020204030204" pitchFamily="34" charset="0"/>
            </a:endParaRPr>
          </a:p>
          <a:p>
            <a:r>
              <a:rPr lang="en-US" dirty="0"/>
              <a:t> </a:t>
            </a:r>
          </a:p>
        </p:txBody>
      </p:sp>
      <p:pic>
        <p:nvPicPr>
          <p:cNvPr id="10" name="Picture 9">
            <a:extLst>
              <a:ext uri="{FF2B5EF4-FFF2-40B4-BE49-F238E27FC236}">
                <a16:creationId xmlns:a16="http://schemas.microsoft.com/office/drawing/2014/main" id="{9AAB59E7-0030-40CE-8527-476E0845644B}"/>
              </a:ext>
            </a:extLst>
          </p:cNvPr>
          <p:cNvPicPr>
            <a:picLocks noChangeAspect="1"/>
          </p:cNvPicPr>
          <p:nvPr/>
        </p:nvPicPr>
        <p:blipFill>
          <a:blip r:embed="rId3"/>
          <a:stretch>
            <a:fillRect/>
          </a:stretch>
        </p:blipFill>
        <p:spPr>
          <a:xfrm>
            <a:off x="242886" y="139992"/>
            <a:ext cx="1105876" cy="1051560"/>
          </a:xfrm>
          <a:prstGeom prst="rect">
            <a:avLst/>
          </a:prstGeom>
        </p:spPr>
      </p:pic>
    </p:spTree>
    <p:extLst>
      <p:ext uri="{BB962C8B-B14F-4D97-AF65-F5344CB8AC3E}">
        <p14:creationId xmlns:p14="http://schemas.microsoft.com/office/powerpoint/2010/main" val="194135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750278" y="269507"/>
            <a:ext cx="12146279" cy="3159493"/>
          </a:xfrm>
        </p:spPr>
        <p:txBody>
          <a:bodyPr>
            <a:normAutofit lnSpcReduction="10000"/>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endParaRPr lang="en-US" sz="3900" dirty="0">
              <a:solidFill>
                <a:srgbClr val="7030A0"/>
              </a:solidFill>
            </a:endParaRPr>
          </a:p>
          <a:p>
            <a:pPr algn="ctr"/>
            <a:r>
              <a:rPr lang="en-US" sz="3900" dirty="0">
                <a:solidFill>
                  <a:srgbClr val="7030A0"/>
                </a:solidFill>
              </a:rPr>
              <a:t>Housing 101 for Victim Service Providers </a:t>
            </a:r>
          </a:p>
          <a:p>
            <a:pPr algn="ctr"/>
            <a:r>
              <a:rPr lang="en-US" sz="3900" dirty="0">
                <a:solidFill>
                  <a:srgbClr val="7030A0"/>
                </a:solidFill>
              </a:rPr>
              <a:t>Part 3</a:t>
            </a:r>
          </a:p>
          <a:p>
            <a:pPr algn="ctr"/>
            <a:endParaRPr lang="en-US" sz="1900" dirty="0"/>
          </a:p>
          <a:p>
            <a:pPr algn="ctr"/>
            <a:r>
              <a:rPr lang="en-US" sz="3900" dirty="0">
                <a:solidFill>
                  <a:schemeClr val="accent1">
                    <a:lumMod val="75000"/>
                  </a:schemeClr>
                </a:solidFill>
              </a:rPr>
              <a:t>Minnesota Housing Programs </a:t>
            </a:r>
          </a:p>
          <a:p>
            <a:pPr algn="ctr"/>
            <a:endParaRPr lang="en-US" sz="3900" dirty="0">
              <a:solidFill>
                <a:schemeClr val="accent1">
                  <a:lumMod val="75000"/>
                </a:schemeClr>
              </a:solidFill>
            </a:endParaRPr>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9" y="0"/>
            <a:ext cx="45719" cy="6370368"/>
          </a:xfrm>
        </p:spPr>
        <p:txBody>
          <a:bodyPr/>
          <a:lstStyle/>
          <a:p>
            <a:endParaRPr lang="en-US"/>
          </a:p>
        </p:txBody>
      </p:sp>
      <p:pic>
        <p:nvPicPr>
          <p:cNvPr id="6" name="Picture 5">
            <a:extLst>
              <a:ext uri="{FF2B5EF4-FFF2-40B4-BE49-F238E27FC236}">
                <a16:creationId xmlns:a16="http://schemas.microsoft.com/office/drawing/2014/main" id="{69BF12B9-471B-4A40-B53B-C4DE88221A68}"/>
              </a:ext>
            </a:extLst>
          </p:cNvPr>
          <p:cNvPicPr>
            <a:picLocks noChangeAspect="1"/>
          </p:cNvPicPr>
          <p:nvPr/>
        </p:nvPicPr>
        <p:blipFill>
          <a:blip r:embed="rId3"/>
          <a:stretch>
            <a:fillRect/>
          </a:stretch>
        </p:blipFill>
        <p:spPr>
          <a:xfrm>
            <a:off x="4855045" y="3840431"/>
            <a:ext cx="2436185" cy="2316529"/>
          </a:xfrm>
          <a:prstGeom prst="rect">
            <a:avLst/>
          </a:prstGeom>
        </p:spPr>
      </p:pic>
      <p:sp>
        <p:nvSpPr>
          <p:cNvPr id="2" name="Text Placeholder 1">
            <a:extLst>
              <a:ext uri="{FF2B5EF4-FFF2-40B4-BE49-F238E27FC236}">
                <a16:creationId xmlns:a16="http://schemas.microsoft.com/office/drawing/2014/main" id="{BBA3AD17-79B8-448C-8CA0-99DD5678AFD6}"/>
              </a:ext>
            </a:extLst>
          </p:cNvPr>
          <p:cNvSpPr>
            <a:spLocks noGrp="1"/>
          </p:cNvSpPr>
          <p:nvPr>
            <p:ph type="body" sz="quarter" idx="15"/>
          </p:nvPr>
        </p:nvSpPr>
        <p:spPr>
          <a:xfrm>
            <a:off x="3023000" y="3230928"/>
            <a:ext cx="3368040" cy="2926032"/>
          </a:xfrm>
        </p:spPr>
        <p:txBody>
          <a:bodyPr/>
          <a:lstStyle/>
          <a:p>
            <a:pPr algn="ctr"/>
            <a:r>
              <a:rPr lang="en-US" dirty="0"/>
              <a:t>  </a:t>
            </a:r>
          </a:p>
        </p:txBody>
      </p:sp>
    </p:spTree>
    <p:extLst>
      <p:ext uri="{BB962C8B-B14F-4D97-AF65-F5344CB8AC3E}">
        <p14:creationId xmlns:p14="http://schemas.microsoft.com/office/powerpoint/2010/main" val="3111467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620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202131" y="569927"/>
            <a:ext cx="11989868" cy="1060753"/>
          </a:xfrm>
        </p:spPr>
        <p:txBody>
          <a:bodyPr>
            <a:no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r>
              <a:rPr lang="en-US" sz="4000" dirty="0">
                <a:solidFill>
                  <a:schemeClr val="accent5">
                    <a:lumMod val="75000"/>
                  </a:schemeClr>
                </a:solidFill>
              </a:rPr>
              <a:t>Government Agencies  </a:t>
            </a:r>
          </a:p>
        </p:txBody>
      </p:sp>
      <p:sp>
        <p:nvSpPr>
          <p:cNvPr id="7" name="Text Placeholder 8">
            <a:extLst>
              <a:ext uri="{FF2B5EF4-FFF2-40B4-BE49-F238E27FC236}">
                <a16:creationId xmlns:a16="http://schemas.microsoft.com/office/drawing/2014/main" id="{D5590F22-DB5F-A543-B232-E6A93C895808}"/>
              </a:ext>
            </a:extLst>
          </p:cNvPr>
          <p:cNvSpPr>
            <a:spLocks noGrp="1"/>
          </p:cNvSpPr>
          <p:nvPr>
            <p:ph type="body" sz="quarter" idx="15" hasCustomPrompt="1"/>
          </p:nvPr>
        </p:nvSpPr>
        <p:spPr>
          <a:xfrm>
            <a:off x="1" y="2057400"/>
            <a:ext cx="8991598" cy="4230673"/>
          </a:xfrm>
        </p:spPr>
        <p:txBody>
          <a:bodyPr>
            <a:normAutofit/>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endParaRPr lang="en-US" dirty="0"/>
          </a:p>
          <a:p>
            <a:r>
              <a:rPr lang="en-US" dirty="0"/>
              <a:t>: </a:t>
            </a:r>
          </a:p>
          <a:p>
            <a:pPr marL="285750" indent="-285750">
              <a:buFont typeface="Arial" panose="020B0604020202020204" pitchFamily="34" charset="0"/>
              <a:buChar char="•"/>
            </a:pPr>
            <a:endParaRPr lang="en-US" dirty="0"/>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9" y="0"/>
            <a:ext cx="45719" cy="6858000"/>
          </a:xfrm>
        </p:spPr>
        <p:txBody>
          <a:bodyPr/>
          <a:lstStyle/>
          <a:p>
            <a:endParaRPr lang="en-US"/>
          </a:p>
        </p:txBody>
      </p:sp>
      <p:pic>
        <p:nvPicPr>
          <p:cNvPr id="8" name="Picture 7">
            <a:extLst>
              <a:ext uri="{FF2B5EF4-FFF2-40B4-BE49-F238E27FC236}">
                <a16:creationId xmlns:a16="http://schemas.microsoft.com/office/drawing/2014/main" id="{70215BD0-DE25-4E90-95CB-A725460584CD}"/>
              </a:ext>
            </a:extLst>
          </p:cNvPr>
          <p:cNvPicPr>
            <a:picLocks noChangeAspect="1"/>
          </p:cNvPicPr>
          <p:nvPr/>
        </p:nvPicPr>
        <p:blipFill>
          <a:blip r:embed="rId3"/>
          <a:stretch>
            <a:fillRect/>
          </a:stretch>
        </p:blipFill>
        <p:spPr>
          <a:xfrm>
            <a:off x="4557485" y="2827178"/>
            <a:ext cx="3305997" cy="3143619"/>
          </a:xfrm>
          <a:prstGeom prst="rect">
            <a:avLst/>
          </a:prstGeom>
        </p:spPr>
      </p:pic>
    </p:spTree>
    <p:extLst>
      <p:ext uri="{BB962C8B-B14F-4D97-AF65-F5344CB8AC3E}">
        <p14:creationId xmlns:p14="http://schemas.microsoft.com/office/powerpoint/2010/main" val="1452630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1" y="269507"/>
            <a:ext cx="11266724" cy="976615"/>
          </a:xfrm>
        </p:spPr>
        <p:txBody>
          <a:bodyPr>
            <a:no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r>
              <a:rPr lang="en-US" sz="4000" dirty="0">
                <a:solidFill>
                  <a:srgbClr val="7030A0"/>
                </a:solidFill>
              </a:rPr>
              <a:t>  Federal Agencies</a:t>
            </a:r>
          </a:p>
        </p:txBody>
      </p:sp>
      <p:sp>
        <p:nvSpPr>
          <p:cNvPr id="7" name="Text Placeholder 8">
            <a:extLst>
              <a:ext uri="{FF2B5EF4-FFF2-40B4-BE49-F238E27FC236}">
                <a16:creationId xmlns:a16="http://schemas.microsoft.com/office/drawing/2014/main" id="{D5590F22-DB5F-A543-B232-E6A93C895808}"/>
              </a:ext>
            </a:extLst>
          </p:cNvPr>
          <p:cNvSpPr>
            <a:spLocks noGrp="1"/>
          </p:cNvSpPr>
          <p:nvPr>
            <p:ph type="body" sz="quarter" idx="15" hasCustomPrompt="1"/>
          </p:nvPr>
        </p:nvSpPr>
        <p:spPr>
          <a:xfrm>
            <a:off x="481149" y="1036319"/>
            <a:ext cx="11665128" cy="5337049"/>
          </a:xfrm>
        </p:spPr>
        <p:txBody>
          <a:bodyPr>
            <a:normAutofit fontScale="92500" lnSpcReduction="10000"/>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pPr lvl="1" indent="0">
              <a:buNone/>
            </a:pPr>
            <a:r>
              <a:rPr lang="en-US" sz="2800" dirty="0">
                <a:solidFill>
                  <a:srgbClr val="5F259F"/>
                </a:solidFill>
                <a:latin typeface="+mj-lt"/>
              </a:rPr>
              <a:t>Housing and Urban Development (HUD)</a:t>
            </a:r>
          </a:p>
          <a:p>
            <a:pPr marL="1485900" lvl="2" indent="-342900"/>
            <a:r>
              <a:rPr lang="en-US" sz="2400" dirty="0">
                <a:solidFill>
                  <a:srgbClr val="5F259F"/>
                </a:solidFill>
                <a:latin typeface="+mj-lt"/>
              </a:rPr>
              <a:t>Focus on preventing and ending homelessness</a:t>
            </a:r>
          </a:p>
          <a:p>
            <a:pPr marL="1485900" lvl="2" indent="-342900"/>
            <a:r>
              <a:rPr lang="en-US" sz="2400" dirty="0">
                <a:solidFill>
                  <a:srgbClr val="5F259F"/>
                </a:solidFill>
                <a:latin typeface="+mj-lt"/>
              </a:rPr>
              <a:t>Enforcement of fair housing laws</a:t>
            </a:r>
          </a:p>
          <a:p>
            <a:pPr marL="1485900" lvl="2" indent="-342900"/>
            <a:r>
              <a:rPr lang="en-US" sz="2400" dirty="0">
                <a:solidFill>
                  <a:srgbClr val="5F259F"/>
                </a:solidFill>
                <a:latin typeface="+mj-lt"/>
              </a:rPr>
              <a:t>Increasing home ownership and affordable housing</a:t>
            </a:r>
          </a:p>
          <a:p>
            <a:pPr lvl="1" indent="0">
              <a:buNone/>
            </a:pPr>
            <a:endParaRPr lang="en-US" sz="800" dirty="0">
              <a:solidFill>
                <a:srgbClr val="5F259F"/>
              </a:solidFill>
              <a:latin typeface="+mj-lt"/>
            </a:endParaRPr>
          </a:p>
          <a:p>
            <a:pPr lvl="1" indent="0">
              <a:buNone/>
            </a:pPr>
            <a:r>
              <a:rPr lang="en-US" sz="2800" dirty="0">
                <a:solidFill>
                  <a:srgbClr val="5F259F"/>
                </a:solidFill>
                <a:latin typeface="+mj-lt"/>
              </a:rPr>
              <a:t>Department of Justice (DOJ)</a:t>
            </a:r>
          </a:p>
          <a:p>
            <a:pPr marL="1485900" lvl="2" indent="-342900"/>
            <a:r>
              <a:rPr lang="en-US" sz="2400" dirty="0">
                <a:solidFill>
                  <a:srgbClr val="5F259F"/>
                </a:solidFill>
                <a:latin typeface="+mj-lt"/>
              </a:rPr>
              <a:t>Office on Violence Against Women (OVW)</a:t>
            </a:r>
          </a:p>
          <a:p>
            <a:pPr marL="1485900" lvl="2" indent="-342900"/>
            <a:r>
              <a:rPr lang="en-US" sz="2400" dirty="0">
                <a:solidFill>
                  <a:srgbClr val="5F259F"/>
                </a:solidFill>
                <a:latin typeface="+mj-lt"/>
              </a:rPr>
              <a:t>Office on Victims of Crime (OVC)</a:t>
            </a:r>
          </a:p>
          <a:p>
            <a:pPr marL="1485900" lvl="2" indent="-342900"/>
            <a:r>
              <a:rPr lang="en-US" sz="2400" dirty="0">
                <a:solidFill>
                  <a:srgbClr val="5F259F"/>
                </a:solidFill>
                <a:latin typeface="+mj-lt"/>
              </a:rPr>
              <a:t>Both agencies fund victim services and housing programs</a:t>
            </a:r>
          </a:p>
          <a:p>
            <a:pPr marL="1028700" lvl="1" indent="-342900"/>
            <a:endParaRPr lang="en-US" sz="800" dirty="0">
              <a:solidFill>
                <a:srgbClr val="5F259F"/>
              </a:solidFill>
              <a:latin typeface="+mj-lt"/>
            </a:endParaRPr>
          </a:p>
          <a:p>
            <a:pPr lvl="1" indent="0">
              <a:buNone/>
            </a:pPr>
            <a:r>
              <a:rPr lang="en-US" sz="2800" dirty="0">
                <a:solidFill>
                  <a:srgbClr val="5F259F"/>
                </a:solidFill>
                <a:latin typeface="+mj-lt"/>
              </a:rPr>
              <a:t>Department of Health and Human Services (HHS)</a:t>
            </a:r>
          </a:p>
          <a:p>
            <a:pPr marL="1485900" lvl="2" indent="-342900"/>
            <a:r>
              <a:rPr lang="en-US" sz="2400" dirty="0">
                <a:solidFill>
                  <a:srgbClr val="5F259F"/>
                </a:solidFill>
                <a:latin typeface="+mj-lt"/>
              </a:rPr>
              <a:t>Addresses health and safety needs</a:t>
            </a:r>
          </a:p>
          <a:p>
            <a:pPr marL="1485900" lvl="2" indent="-342900"/>
            <a:r>
              <a:rPr lang="en-US" sz="2400" dirty="0">
                <a:solidFill>
                  <a:srgbClr val="5F259F"/>
                </a:solidFill>
                <a:latin typeface="+mj-lt"/>
              </a:rPr>
              <a:t>Administers Family Violence Prevention and Services Act (FVPSA)</a:t>
            </a:r>
          </a:p>
          <a:p>
            <a:pPr marL="1485900" lvl="2" indent="-342900"/>
            <a:endParaRPr lang="en-US" sz="900" dirty="0">
              <a:solidFill>
                <a:srgbClr val="5F259F"/>
              </a:solidFill>
              <a:latin typeface="+mj-lt"/>
            </a:endParaRPr>
          </a:p>
          <a:p>
            <a:pPr lvl="1" indent="0">
              <a:buNone/>
            </a:pPr>
            <a:r>
              <a:rPr lang="en-US" sz="2800" dirty="0">
                <a:solidFill>
                  <a:srgbClr val="5F259F"/>
                </a:solidFill>
                <a:latin typeface="+mj-lt"/>
              </a:rPr>
              <a:t>Internal Revenue Service</a:t>
            </a:r>
          </a:p>
          <a:p>
            <a:pPr marL="1600200" lvl="2" indent="-457200"/>
            <a:r>
              <a:rPr lang="en-US" sz="2400" dirty="0">
                <a:solidFill>
                  <a:srgbClr val="5F259F"/>
                </a:solidFill>
                <a:latin typeface="+mj-lt"/>
              </a:rPr>
              <a:t>Oversees tax-related housing program – Low Income Housing Tax Credit (LIHTC) </a:t>
            </a:r>
          </a:p>
          <a:p>
            <a:pPr lvl="2" indent="0">
              <a:buNone/>
            </a:pPr>
            <a:endParaRPr lang="en-US" sz="2400" dirty="0">
              <a:solidFill>
                <a:srgbClr val="5F259F"/>
              </a:solidFill>
              <a:latin typeface="+mj-lt"/>
            </a:endParaRPr>
          </a:p>
          <a:p>
            <a:pPr marL="285750" indent="-285750">
              <a:buFont typeface="Arial" panose="020B0604020202020204" pitchFamily="34" charset="0"/>
              <a:buChar char="•"/>
            </a:pPr>
            <a:endParaRPr lang="en-US" sz="2400" b="0" u="sng" dirty="0"/>
          </a:p>
          <a:p>
            <a:pPr marL="285750" indent="-285750">
              <a:buFont typeface="Arial" panose="020B0604020202020204" pitchFamily="34" charset="0"/>
              <a:buChar char="•"/>
            </a:pPr>
            <a:endParaRPr lang="en-US" sz="2400" b="0" u="sng" dirty="0"/>
          </a:p>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endParaRPr lang="en-US" dirty="0"/>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8" y="0"/>
            <a:ext cx="45719" cy="6373368"/>
          </a:xfrm>
        </p:spPr>
        <p:txBody>
          <a:bodyPr/>
          <a:lstStyle/>
          <a:p>
            <a:endParaRPr lang="en-US" dirty="0"/>
          </a:p>
        </p:txBody>
      </p:sp>
      <p:pic>
        <p:nvPicPr>
          <p:cNvPr id="6" name="Picture 5">
            <a:extLst>
              <a:ext uri="{FF2B5EF4-FFF2-40B4-BE49-F238E27FC236}">
                <a16:creationId xmlns:a16="http://schemas.microsoft.com/office/drawing/2014/main" id="{43FAEDD5-5EB1-4EDF-AA75-F03F7F87B9D9}"/>
              </a:ext>
            </a:extLst>
          </p:cNvPr>
          <p:cNvPicPr>
            <a:picLocks noChangeAspect="1"/>
          </p:cNvPicPr>
          <p:nvPr/>
        </p:nvPicPr>
        <p:blipFill>
          <a:blip r:embed="rId3"/>
          <a:stretch>
            <a:fillRect/>
          </a:stretch>
        </p:blipFill>
        <p:spPr>
          <a:xfrm>
            <a:off x="304801" y="59704"/>
            <a:ext cx="964251" cy="976615"/>
          </a:xfrm>
          <a:prstGeom prst="rect">
            <a:avLst/>
          </a:prstGeom>
        </p:spPr>
      </p:pic>
    </p:spTree>
    <p:extLst>
      <p:ext uri="{BB962C8B-B14F-4D97-AF65-F5344CB8AC3E}">
        <p14:creationId xmlns:p14="http://schemas.microsoft.com/office/powerpoint/2010/main" val="2876957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8" y="0"/>
            <a:ext cx="45719" cy="6373368"/>
          </a:xfrm>
        </p:spPr>
        <p:txBody>
          <a:bodyPr/>
          <a:lstStyle/>
          <a:p>
            <a:endParaRPr lang="en-US"/>
          </a:p>
        </p:txBody>
      </p:sp>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p:nvPr>
        </p:nvSpPr>
        <p:spPr>
          <a:xfrm>
            <a:off x="-1298424" y="269507"/>
            <a:ext cx="11989867" cy="580347"/>
          </a:xfrm>
        </p:spPr>
        <p:txBody>
          <a:bodyPr>
            <a:no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r>
              <a:rPr lang="en-US" sz="3400" dirty="0">
                <a:solidFill>
                  <a:srgbClr val="7030A0"/>
                </a:solidFill>
              </a:rPr>
              <a:t> </a:t>
            </a:r>
            <a:r>
              <a:rPr lang="en-US" sz="4000" dirty="0">
                <a:solidFill>
                  <a:srgbClr val="7030A0"/>
                </a:solidFill>
              </a:rPr>
              <a:t>Minnesota</a:t>
            </a:r>
            <a:r>
              <a:rPr lang="en-US" sz="3400" dirty="0">
                <a:solidFill>
                  <a:srgbClr val="7030A0"/>
                </a:solidFill>
              </a:rPr>
              <a:t> </a:t>
            </a:r>
            <a:r>
              <a:rPr lang="en-US" sz="4000" dirty="0">
                <a:solidFill>
                  <a:srgbClr val="7030A0"/>
                </a:solidFill>
              </a:rPr>
              <a:t>Housing Programs  </a:t>
            </a:r>
          </a:p>
        </p:txBody>
      </p:sp>
      <p:sp>
        <p:nvSpPr>
          <p:cNvPr id="7" name="Text Placeholder 8">
            <a:extLst>
              <a:ext uri="{FF2B5EF4-FFF2-40B4-BE49-F238E27FC236}">
                <a16:creationId xmlns:a16="http://schemas.microsoft.com/office/drawing/2014/main" id="{D5590F22-DB5F-A543-B232-E6A93C895808}"/>
              </a:ext>
            </a:extLst>
          </p:cNvPr>
          <p:cNvSpPr>
            <a:spLocks noGrp="1"/>
          </p:cNvSpPr>
          <p:nvPr>
            <p:ph type="body" sz="quarter" idx="15"/>
          </p:nvPr>
        </p:nvSpPr>
        <p:spPr>
          <a:xfrm>
            <a:off x="972458" y="1305827"/>
            <a:ext cx="10421256" cy="4982246"/>
          </a:xfrm>
        </p:spPr>
        <p:txBody>
          <a:bodyPr>
            <a:normAutofit/>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r>
              <a:rPr lang="en-US" sz="3200" b="0" dirty="0">
                <a:solidFill>
                  <a:srgbClr val="7030A0"/>
                </a:solidFill>
                <a:latin typeface="Calibri Light" panose="020F0302020204030204" pitchFamily="34" charset="0"/>
                <a:cs typeface="Calibri Light" panose="020F0302020204030204" pitchFamily="34" charset="0"/>
              </a:rPr>
              <a:t>Minnesota Department of Public Safety (DPS)</a:t>
            </a:r>
          </a:p>
          <a:p>
            <a:pPr marL="1143000" lvl="1" indent="-457200"/>
            <a:r>
              <a:rPr lang="en-US" sz="2800" dirty="0">
                <a:solidFill>
                  <a:srgbClr val="7030A0"/>
                </a:solidFill>
                <a:latin typeface="Calibri Light" panose="020F0302020204030204" pitchFamily="34" charset="0"/>
                <a:cs typeface="Calibri Light" panose="020F0302020204030204" pitchFamily="34" charset="0"/>
              </a:rPr>
              <a:t>Office of Justice Programs (OJP)</a:t>
            </a:r>
            <a:endParaRPr lang="en-US" sz="2800" b="0" dirty="0">
              <a:solidFill>
                <a:srgbClr val="7030A0"/>
              </a:solidFill>
              <a:latin typeface="Calibri Light" panose="020F0302020204030204" pitchFamily="34" charset="0"/>
              <a:cs typeface="Calibri Light" panose="020F0302020204030204" pitchFamily="34" charset="0"/>
            </a:endParaRPr>
          </a:p>
          <a:p>
            <a:r>
              <a:rPr lang="en-US" sz="3200" b="0" dirty="0">
                <a:solidFill>
                  <a:srgbClr val="7030A0"/>
                </a:solidFill>
                <a:latin typeface="Calibri Light" panose="020F0302020204030204" pitchFamily="34" charset="0"/>
                <a:cs typeface="Calibri Light" panose="020F0302020204030204" pitchFamily="34" charset="0"/>
              </a:rPr>
              <a:t>Minnesota Department of Human Services (DHS)</a:t>
            </a:r>
          </a:p>
          <a:p>
            <a:pPr marL="1143000" lvl="1" indent="-457200"/>
            <a:r>
              <a:rPr lang="en-US" sz="2800" b="0" dirty="0">
                <a:solidFill>
                  <a:srgbClr val="7030A0"/>
                </a:solidFill>
                <a:latin typeface="Calibri Light" panose="020F0302020204030204" pitchFamily="34" charset="0"/>
                <a:cs typeface="Calibri Light" panose="020F0302020204030204" pitchFamily="34" charset="0"/>
              </a:rPr>
              <a:t>Office of Economic Opportunity (OEO)</a:t>
            </a:r>
          </a:p>
          <a:p>
            <a:r>
              <a:rPr lang="en-US" sz="3200" b="0" dirty="0">
                <a:solidFill>
                  <a:srgbClr val="7030A0"/>
                </a:solidFill>
                <a:latin typeface="Calibri Light" panose="020F0302020204030204" pitchFamily="34" charset="0"/>
                <a:cs typeface="Calibri Light" panose="020F0302020204030204" pitchFamily="34" charset="0"/>
              </a:rPr>
              <a:t>Minnesota Department of Health  </a:t>
            </a:r>
            <a:endParaRPr lang="en-US" sz="3200" b="0" dirty="0">
              <a:solidFill>
                <a:srgbClr val="7030A0"/>
              </a:solidFill>
              <a:highlight>
                <a:srgbClr val="FFFF00"/>
              </a:highlight>
              <a:latin typeface="Calibri Light" panose="020F0302020204030204" pitchFamily="34" charset="0"/>
              <a:cs typeface="Calibri Light" panose="020F0302020204030204" pitchFamily="34" charset="0"/>
            </a:endParaRPr>
          </a:p>
          <a:p>
            <a:pPr marL="1143000" lvl="1" indent="-457200"/>
            <a:r>
              <a:rPr lang="en-US" sz="2800" b="0" dirty="0">
                <a:solidFill>
                  <a:srgbClr val="7030A0"/>
                </a:solidFill>
                <a:latin typeface="Calibri Light" panose="020F0302020204030204" pitchFamily="34" charset="0"/>
                <a:cs typeface="Calibri Light" panose="020F0302020204030204" pitchFamily="34" charset="0"/>
              </a:rPr>
              <a:t>Safe Harbor </a:t>
            </a:r>
            <a:r>
              <a:rPr lang="en-US" sz="2800" b="0" dirty="0">
                <a:solidFill>
                  <a:srgbClr val="7030A0"/>
                </a:solidFill>
                <a:highlight>
                  <a:srgbClr val="FFFF00"/>
                </a:highlight>
                <a:latin typeface="Calibri Light" panose="020F0302020204030204" pitchFamily="34" charset="0"/>
                <a:cs typeface="Calibri Light" panose="020F0302020204030204" pitchFamily="34" charset="0"/>
              </a:rPr>
              <a:t> </a:t>
            </a:r>
          </a:p>
          <a:p>
            <a:r>
              <a:rPr lang="en-US" sz="3200" b="0" dirty="0">
                <a:solidFill>
                  <a:srgbClr val="7030A0"/>
                </a:solidFill>
                <a:latin typeface="Calibri Light" panose="020F0302020204030204" pitchFamily="34" charset="0"/>
                <a:cs typeface="Calibri Light" panose="020F0302020204030204" pitchFamily="34" charset="0"/>
              </a:rPr>
              <a:t>Minnesota Housing Finance Agency</a:t>
            </a:r>
          </a:p>
          <a:p>
            <a:r>
              <a:rPr lang="en-US" sz="3200" b="0" dirty="0">
                <a:solidFill>
                  <a:srgbClr val="7030A0"/>
                </a:solidFill>
                <a:latin typeface="Calibri Light" panose="020F0302020204030204" pitchFamily="34" charset="0"/>
                <a:cs typeface="Calibri Light" panose="020F0302020204030204" pitchFamily="34" charset="0"/>
              </a:rPr>
              <a:t>Minnesota Interagency Council on Homelessness</a:t>
            </a:r>
          </a:p>
          <a:p>
            <a:endParaRPr lang="en-US" sz="3200" b="0" dirty="0">
              <a:solidFill>
                <a:srgbClr val="7030A0"/>
              </a:solidFill>
              <a:latin typeface="Calibri Light" panose="020F0302020204030204" pitchFamily="34" charset="0"/>
              <a:cs typeface="Calibri Light" panose="020F0302020204030204" pitchFamily="34" charset="0"/>
            </a:endParaRPr>
          </a:p>
          <a:p>
            <a:endParaRPr lang="en-US" sz="3200" b="0" dirty="0">
              <a:solidFill>
                <a:srgbClr val="7030A0"/>
              </a:solidFill>
              <a:latin typeface="Calibri Light" panose="020F0302020204030204" pitchFamily="34" charset="0"/>
              <a:cs typeface="Calibri Light" panose="020F0302020204030204" pitchFamily="34" charset="0"/>
            </a:endParaRPr>
          </a:p>
          <a:p>
            <a:endParaRPr lang="en-US" sz="3200" b="0" dirty="0">
              <a:solidFill>
                <a:srgbClr val="7030A0"/>
              </a:solidFill>
              <a:latin typeface="Calibri Light" panose="020F0302020204030204" pitchFamily="34" charset="0"/>
              <a:cs typeface="Calibri Light" panose="020F0302020204030204" pitchFamily="34" charset="0"/>
            </a:endParaRPr>
          </a:p>
          <a:p>
            <a:endParaRPr lang="en-US" sz="3200" b="0" dirty="0">
              <a:solidFill>
                <a:srgbClr val="7030A0"/>
              </a:solidFill>
              <a:latin typeface="Calibri Light" panose="020F0302020204030204" pitchFamily="34" charset="0"/>
              <a:cs typeface="Calibri Light" panose="020F0302020204030204" pitchFamily="34" charset="0"/>
            </a:endParaRPr>
          </a:p>
          <a:p>
            <a:endParaRPr lang="en-US" sz="3200" b="0" dirty="0">
              <a:solidFill>
                <a:srgbClr val="7030A0"/>
              </a:solidFill>
              <a:latin typeface="Calibri Light" panose="020F0302020204030204" pitchFamily="34" charset="0"/>
              <a:cs typeface="Calibri Light" panose="020F0302020204030204" pitchFamily="34" charset="0"/>
            </a:endParaRPr>
          </a:p>
          <a:p>
            <a:endParaRPr lang="en-US" sz="2800" dirty="0">
              <a:solidFill>
                <a:srgbClr val="7030A0"/>
              </a:solidFill>
              <a:latin typeface="Calibri Light" panose="020F0302020204030204" pitchFamily="34" charset="0"/>
              <a:cs typeface="Calibri Light" panose="020F0302020204030204" pitchFamily="34" charset="0"/>
            </a:endParaRPr>
          </a:p>
          <a:p>
            <a:endParaRPr lang="en-US" sz="2000" b="0" dirty="0">
              <a:solidFill>
                <a:srgbClr val="7030A0"/>
              </a:solidFill>
            </a:endParaRPr>
          </a:p>
          <a:p>
            <a:pPr marL="285750" indent="-28575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A884A949-CFBD-4BF6-8B6A-4A2DE1EBDC49}"/>
              </a:ext>
            </a:extLst>
          </p:cNvPr>
          <p:cNvPicPr>
            <a:picLocks noChangeAspect="1"/>
          </p:cNvPicPr>
          <p:nvPr/>
        </p:nvPicPr>
        <p:blipFill>
          <a:blip r:embed="rId3"/>
          <a:stretch>
            <a:fillRect/>
          </a:stretch>
        </p:blipFill>
        <p:spPr>
          <a:xfrm>
            <a:off x="367980" y="186466"/>
            <a:ext cx="860611" cy="849854"/>
          </a:xfrm>
          <a:prstGeom prst="rect">
            <a:avLst/>
          </a:prstGeom>
        </p:spPr>
      </p:pic>
    </p:spTree>
    <p:extLst>
      <p:ext uri="{BB962C8B-B14F-4D97-AF65-F5344CB8AC3E}">
        <p14:creationId xmlns:p14="http://schemas.microsoft.com/office/powerpoint/2010/main" val="4182098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750276" y="269507"/>
            <a:ext cx="8991598" cy="766813"/>
          </a:xfrm>
        </p:spPr>
        <p:txBody>
          <a:bodyPr>
            <a:no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r>
              <a:rPr lang="en-US" sz="3600" dirty="0">
                <a:solidFill>
                  <a:srgbClr val="7030A0"/>
                </a:solidFill>
              </a:rPr>
              <a:t>                         Program Discussion Overview </a:t>
            </a:r>
          </a:p>
        </p:txBody>
      </p:sp>
      <p:sp>
        <p:nvSpPr>
          <p:cNvPr id="7" name="Text Placeholder 8">
            <a:extLst>
              <a:ext uri="{FF2B5EF4-FFF2-40B4-BE49-F238E27FC236}">
                <a16:creationId xmlns:a16="http://schemas.microsoft.com/office/drawing/2014/main" id="{D5590F22-DB5F-A543-B232-E6A93C895808}"/>
              </a:ext>
            </a:extLst>
          </p:cNvPr>
          <p:cNvSpPr>
            <a:spLocks noGrp="1"/>
          </p:cNvSpPr>
          <p:nvPr>
            <p:ph type="body" sz="quarter" idx="15" hasCustomPrompt="1"/>
          </p:nvPr>
        </p:nvSpPr>
        <p:spPr>
          <a:xfrm>
            <a:off x="0" y="1036320"/>
            <a:ext cx="9722393" cy="5337048"/>
          </a:xfrm>
        </p:spPr>
        <p:txBody>
          <a:bodyPr>
            <a:normAutofit fontScale="92500" lnSpcReduction="10000"/>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pPr marL="1143000" lvl="1" indent="-457200"/>
            <a:r>
              <a:rPr lang="en-US" sz="2600" dirty="0">
                <a:solidFill>
                  <a:srgbClr val="7030A0"/>
                </a:solidFill>
                <a:latin typeface="+mj-lt"/>
              </a:rPr>
              <a:t>Continuum of Care (CoC) </a:t>
            </a:r>
          </a:p>
          <a:p>
            <a:pPr marL="1143000" lvl="1" indent="-457200"/>
            <a:endParaRPr lang="en-US" sz="1000" dirty="0">
              <a:solidFill>
                <a:srgbClr val="7030A0"/>
              </a:solidFill>
              <a:latin typeface="+mj-lt"/>
            </a:endParaRPr>
          </a:p>
          <a:p>
            <a:pPr marL="1143000" lvl="1" indent="-457200"/>
            <a:r>
              <a:rPr lang="en-US" sz="2600" dirty="0">
                <a:solidFill>
                  <a:srgbClr val="7030A0"/>
                </a:solidFill>
                <a:latin typeface="+mj-lt"/>
              </a:rPr>
              <a:t>Emergency Solutions Grants (ESG)</a:t>
            </a:r>
          </a:p>
          <a:p>
            <a:pPr marL="1143000" lvl="1" indent="-457200"/>
            <a:endParaRPr lang="en-US" sz="1000" dirty="0">
              <a:solidFill>
                <a:srgbClr val="7030A0"/>
              </a:solidFill>
              <a:latin typeface="+mj-lt"/>
            </a:endParaRPr>
          </a:p>
          <a:p>
            <a:pPr marL="1143000" lvl="1" indent="-457200"/>
            <a:r>
              <a:rPr lang="en-US" sz="2600" dirty="0">
                <a:solidFill>
                  <a:srgbClr val="7030A0"/>
                </a:solidFill>
                <a:latin typeface="+mj-lt"/>
              </a:rPr>
              <a:t>Victim of Crimes Act (VOCA) </a:t>
            </a:r>
          </a:p>
          <a:p>
            <a:pPr marL="1143000" lvl="1" indent="-457200"/>
            <a:endParaRPr lang="en-US" sz="900" dirty="0">
              <a:solidFill>
                <a:srgbClr val="7030A0"/>
              </a:solidFill>
              <a:latin typeface="+mj-lt"/>
            </a:endParaRPr>
          </a:p>
          <a:p>
            <a:pPr marL="1143000" lvl="1" indent="-457200"/>
            <a:r>
              <a:rPr lang="en-US" sz="2600" dirty="0">
                <a:solidFill>
                  <a:srgbClr val="7030A0"/>
                </a:solidFill>
                <a:latin typeface="+mj-lt"/>
              </a:rPr>
              <a:t>Family Violence &amp; Prevention Services Act (FVPSA)  </a:t>
            </a:r>
          </a:p>
          <a:p>
            <a:pPr marL="1143000" lvl="1" indent="-457200"/>
            <a:endParaRPr lang="en-US" sz="900" dirty="0">
              <a:solidFill>
                <a:srgbClr val="7030A0"/>
              </a:solidFill>
              <a:latin typeface="+mj-lt"/>
            </a:endParaRPr>
          </a:p>
          <a:p>
            <a:pPr marL="1143000" lvl="1" indent="-457200"/>
            <a:r>
              <a:rPr lang="en-US" sz="2600" dirty="0">
                <a:solidFill>
                  <a:srgbClr val="7030A0"/>
                </a:solidFill>
                <a:latin typeface="+mj-lt"/>
              </a:rPr>
              <a:t>Office of Violence Against Women (OVW) Transitional Housing </a:t>
            </a:r>
            <a:endParaRPr lang="en-US" sz="900" dirty="0">
              <a:solidFill>
                <a:srgbClr val="7030A0"/>
              </a:solidFill>
              <a:latin typeface="+mj-lt"/>
            </a:endParaRPr>
          </a:p>
          <a:p>
            <a:pPr marL="1143000" lvl="1" indent="-457200"/>
            <a:endParaRPr lang="en-US" sz="900" dirty="0">
              <a:solidFill>
                <a:srgbClr val="7030A0"/>
              </a:solidFill>
              <a:latin typeface="+mj-lt"/>
            </a:endParaRPr>
          </a:p>
          <a:p>
            <a:pPr marL="1143000" lvl="1" indent="-457200"/>
            <a:r>
              <a:rPr lang="en-US" sz="2600" dirty="0">
                <a:solidFill>
                  <a:srgbClr val="7030A0"/>
                </a:solidFill>
                <a:latin typeface="+mj-lt"/>
              </a:rPr>
              <a:t>Housing Stabilization Program </a:t>
            </a:r>
          </a:p>
          <a:p>
            <a:pPr marL="1143000" lvl="1" indent="-457200"/>
            <a:endParaRPr lang="en-US" sz="900" dirty="0">
              <a:solidFill>
                <a:srgbClr val="7030A0"/>
              </a:solidFill>
              <a:latin typeface="+mj-lt"/>
            </a:endParaRPr>
          </a:p>
          <a:p>
            <a:pPr marL="1143000" lvl="1" indent="-457200"/>
            <a:r>
              <a:rPr lang="en-US" sz="2600" dirty="0">
                <a:solidFill>
                  <a:srgbClr val="7030A0"/>
                </a:solidFill>
                <a:latin typeface="+mj-lt"/>
              </a:rPr>
              <a:t>State Transitional Housing Program (THP)</a:t>
            </a:r>
          </a:p>
          <a:p>
            <a:pPr lvl="1" indent="0">
              <a:buNone/>
            </a:pPr>
            <a:endParaRPr lang="en-US" sz="900" dirty="0">
              <a:solidFill>
                <a:srgbClr val="7030A0"/>
              </a:solidFill>
              <a:latin typeface="+mj-lt"/>
            </a:endParaRPr>
          </a:p>
          <a:p>
            <a:pPr marL="1143000" lvl="1" indent="-457200"/>
            <a:r>
              <a:rPr lang="en-US" sz="2600" dirty="0">
                <a:solidFill>
                  <a:srgbClr val="7030A0"/>
                </a:solidFill>
                <a:latin typeface="+mj-lt"/>
              </a:rPr>
              <a:t>Housing Support Program </a:t>
            </a:r>
            <a:endParaRPr lang="en-US" sz="900" dirty="0">
              <a:solidFill>
                <a:srgbClr val="7030A0"/>
              </a:solidFill>
              <a:latin typeface="+mj-lt"/>
            </a:endParaRPr>
          </a:p>
          <a:p>
            <a:pPr marL="1143000" lvl="1" indent="-457200"/>
            <a:endParaRPr lang="en-US" sz="900" dirty="0">
              <a:solidFill>
                <a:srgbClr val="7030A0"/>
              </a:solidFill>
              <a:latin typeface="+mj-lt"/>
            </a:endParaRPr>
          </a:p>
          <a:p>
            <a:pPr marL="1143000" lvl="1" indent="-457200"/>
            <a:r>
              <a:rPr lang="en-US" sz="2600" dirty="0">
                <a:solidFill>
                  <a:srgbClr val="7030A0"/>
                </a:solidFill>
                <a:latin typeface="+mj-lt"/>
              </a:rPr>
              <a:t>Family Homeless Prevention Assistance Program (FHPAP) </a:t>
            </a:r>
          </a:p>
          <a:p>
            <a:pPr marL="1143000" lvl="1" indent="-457200"/>
            <a:endParaRPr lang="en-US" sz="900" dirty="0">
              <a:solidFill>
                <a:srgbClr val="7030A0"/>
              </a:solidFill>
              <a:latin typeface="+mj-lt"/>
            </a:endParaRPr>
          </a:p>
          <a:p>
            <a:pPr marL="1143000" lvl="1" indent="-457200"/>
            <a:r>
              <a:rPr lang="en-US" sz="2600" dirty="0">
                <a:solidFill>
                  <a:srgbClr val="7030A0"/>
                </a:solidFill>
                <a:latin typeface="+mj-lt"/>
              </a:rPr>
              <a:t>Minnesota Housing Finance Agency (MHFA) Capital Investment</a:t>
            </a:r>
            <a:endParaRPr lang="en-US" dirty="0">
              <a:solidFill>
                <a:srgbClr val="7030A0"/>
              </a:solidFill>
              <a:latin typeface="+mj-lt"/>
            </a:endParaRPr>
          </a:p>
          <a:p>
            <a:pPr lvl="1" indent="0">
              <a:buNone/>
            </a:pPr>
            <a:endParaRPr lang="en-US" dirty="0">
              <a:solidFill>
                <a:schemeClr val="tx1"/>
              </a:solidFill>
              <a:latin typeface="+mj-lt"/>
            </a:endParaRPr>
          </a:p>
          <a:p>
            <a:pPr marL="285750" indent="-285750">
              <a:buFont typeface="Arial" panose="020B0604020202020204" pitchFamily="34" charset="0"/>
              <a:buChar char="•"/>
            </a:pPr>
            <a:endParaRPr lang="en-US" sz="2400" b="0" u="sng" dirty="0"/>
          </a:p>
          <a:p>
            <a:pPr marL="285750" indent="-285750">
              <a:buFont typeface="Arial" panose="020B0604020202020204" pitchFamily="34" charset="0"/>
              <a:buChar char="•"/>
            </a:pPr>
            <a:endParaRPr lang="en-US" sz="2400" b="0" u="sng" dirty="0"/>
          </a:p>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endParaRPr lang="en-US" dirty="0"/>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8" y="0"/>
            <a:ext cx="45719" cy="6373368"/>
          </a:xfrm>
        </p:spPr>
        <p:txBody>
          <a:bodyPr/>
          <a:lstStyle/>
          <a:p>
            <a:endParaRPr lang="en-US"/>
          </a:p>
        </p:txBody>
      </p:sp>
      <p:pic>
        <p:nvPicPr>
          <p:cNvPr id="6" name="Picture 5">
            <a:extLst>
              <a:ext uri="{FF2B5EF4-FFF2-40B4-BE49-F238E27FC236}">
                <a16:creationId xmlns:a16="http://schemas.microsoft.com/office/drawing/2014/main" id="{43FAEDD5-5EB1-4EDF-AA75-F03F7F87B9D9}"/>
              </a:ext>
            </a:extLst>
          </p:cNvPr>
          <p:cNvPicPr>
            <a:picLocks noChangeAspect="1"/>
          </p:cNvPicPr>
          <p:nvPr/>
        </p:nvPicPr>
        <p:blipFill>
          <a:blip r:embed="rId3"/>
          <a:stretch>
            <a:fillRect/>
          </a:stretch>
        </p:blipFill>
        <p:spPr>
          <a:xfrm>
            <a:off x="1" y="0"/>
            <a:ext cx="839095" cy="849854"/>
          </a:xfrm>
          <a:prstGeom prst="rect">
            <a:avLst/>
          </a:prstGeom>
        </p:spPr>
      </p:pic>
    </p:spTree>
    <p:extLst>
      <p:ext uri="{BB962C8B-B14F-4D97-AF65-F5344CB8AC3E}">
        <p14:creationId xmlns:p14="http://schemas.microsoft.com/office/powerpoint/2010/main" val="3284700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1336429" y="44960"/>
            <a:ext cx="11281232" cy="766813"/>
          </a:xfrm>
        </p:spPr>
        <p:txBody>
          <a:bodyPr>
            <a:no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spcBef>
                <a:spcPts val="0"/>
              </a:spcBef>
            </a:pPr>
            <a:r>
              <a:rPr lang="en-US" sz="3600" i="1" dirty="0"/>
              <a:t>  </a:t>
            </a:r>
            <a:r>
              <a:rPr lang="en-US" sz="3400" dirty="0">
                <a:solidFill>
                  <a:srgbClr val="7030A0"/>
                </a:solidFill>
              </a:rPr>
              <a:t>Continuum of Care (CoC) </a:t>
            </a:r>
          </a:p>
          <a:p>
            <a:pPr algn="ctr">
              <a:spcBef>
                <a:spcPts val="0"/>
              </a:spcBef>
            </a:pPr>
            <a:r>
              <a:rPr lang="en-US" sz="3400" dirty="0">
                <a:solidFill>
                  <a:srgbClr val="7030A0"/>
                </a:solidFill>
              </a:rPr>
              <a:t>Funded Housing Programs </a:t>
            </a:r>
          </a:p>
        </p:txBody>
      </p:sp>
      <p:sp>
        <p:nvSpPr>
          <p:cNvPr id="7" name="Text Placeholder 8">
            <a:extLst>
              <a:ext uri="{FF2B5EF4-FFF2-40B4-BE49-F238E27FC236}">
                <a16:creationId xmlns:a16="http://schemas.microsoft.com/office/drawing/2014/main" id="{D5590F22-DB5F-A543-B232-E6A93C895808}"/>
              </a:ext>
            </a:extLst>
          </p:cNvPr>
          <p:cNvSpPr>
            <a:spLocks noGrp="1"/>
          </p:cNvSpPr>
          <p:nvPr>
            <p:ph type="body" sz="quarter" idx="15" hasCustomPrompt="1"/>
          </p:nvPr>
        </p:nvSpPr>
        <p:spPr>
          <a:xfrm>
            <a:off x="376198" y="1305827"/>
            <a:ext cx="10503991" cy="5067541"/>
          </a:xfrm>
        </p:spPr>
        <p:txBody>
          <a:bodyPr>
            <a:normAutofit fontScale="62500" lnSpcReduction="20000"/>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r>
              <a:rPr lang="en-US" sz="4100" b="0" u="sng" dirty="0"/>
              <a:t>General</a:t>
            </a:r>
            <a:r>
              <a:rPr lang="en-US" sz="4100" b="0" dirty="0"/>
              <a:t>: Funding to support families and individuals </a:t>
            </a:r>
          </a:p>
          <a:p>
            <a:r>
              <a:rPr lang="en-US" sz="4100" b="0" dirty="0"/>
              <a:t>who are unhoused </a:t>
            </a:r>
          </a:p>
          <a:p>
            <a:endParaRPr lang="en-US" sz="1300" b="0" dirty="0"/>
          </a:p>
          <a:p>
            <a:r>
              <a:rPr lang="en-US" sz="4100" b="0" u="sng" dirty="0"/>
              <a:t>Funding Allocation: </a:t>
            </a:r>
            <a:r>
              <a:rPr lang="en-US" sz="4100" b="0" dirty="0"/>
              <a:t>HUD funding distributed annually</a:t>
            </a:r>
          </a:p>
          <a:p>
            <a:r>
              <a:rPr lang="en-US" sz="4100" b="0" dirty="0"/>
              <a:t>through a competitive process that is overseen by</a:t>
            </a:r>
          </a:p>
          <a:p>
            <a:r>
              <a:rPr lang="en-US" sz="4100" b="0" dirty="0"/>
              <a:t>Continuums of Care (CoC). </a:t>
            </a:r>
          </a:p>
          <a:p>
            <a:pPr marL="342900" indent="-342900">
              <a:buFont typeface="Arial" panose="020B0604020202020204" pitchFamily="34" charset="0"/>
              <a:buChar char="•"/>
            </a:pPr>
            <a:endParaRPr lang="en-US" sz="900" b="0" dirty="0"/>
          </a:p>
          <a:p>
            <a:r>
              <a:rPr lang="en-US" sz="4200" b="0" u="sng" dirty="0"/>
              <a:t>Eligible Program Areas</a:t>
            </a:r>
            <a:r>
              <a:rPr lang="en-US" sz="4200" b="0" dirty="0"/>
              <a:t>: </a:t>
            </a:r>
          </a:p>
          <a:p>
            <a:pPr marL="1028700" lvl="1" indent="-342900"/>
            <a:r>
              <a:rPr lang="en-US" sz="3400" b="0" dirty="0">
                <a:solidFill>
                  <a:srgbClr val="7030A0"/>
                </a:solidFill>
                <a:latin typeface="+mj-lt"/>
              </a:rPr>
              <a:t>Rapid Rehousing (RRH)</a:t>
            </a:r>
          </a:p>
          <a:p>
            <a:pPr marL="1028700" lvl="1" indent="-342900"/>
            <a:r>
              <a:rPr lang="en-US" sz="3400" b="0" dirty="0">
                <a:solidFill>
                  <a:srgbClr val="7030A0"/>
                </a:solidFill>
                <a:latin typeface="+mj-lt"/>
              </a:rPr>
              <a:t>Transitional Housing (TH)</a:t>
            </a:r>
          </a:p>
          <a:p>
            <a:pPr marL="1028700" lvl="1" indent="-342900"/>
            <a:r>
              <a:rPr lang="en-US" sz="3400" b="0" dirty="0">
                <a:solidFill>
                  <a:srgbClr val="7030A0"/>
                </a:solidFill>
                <a:latin typeface="+mj-lt"/>
              </a:rPr>
              <a:t>Permanent Supportive Housing (PSH)</a:t>
            </a:r>
          </a:p>
          <a:p>
            <a:pPr marL="1028700" lvl="1" indent="-342900"/>
            <a:r>
              <a:rPr lang="en-US" sz="3400" b="0" dirty="0">
                <a:solidFill>
                  <a:srgbClr val="7030A0"/>
                </a:solidFill>
                <a:latin typeface="+mj-lt"/>
              </a:rPr>
              <a:t>Homelessness Prevention</a:t>
            </a:r>
            <a:endParaRPr lang="en-US" sz="3400" dirty="0">
              <a:solidFill>
                <a:srgbClr val="7030A0"/>
              </a:solidFill>
              <a:latin typeface="+mj-lt"/>
            </a:endParaRPr>
          </a:p>
          <a:p>
            <a:pPr marL="1028700" lvl="1" indent="-342900"/>
            <a:r>
              <a:rPr lang="en-US" sz="3400" dirty="0">
                <a:solidFill>
                  <a:srgbClr val="7030A0"/>
                </a:solidFill>
                <a:latin typeface="+mj-lt"/>
              </a:rPr>
              <a:t>Supportive Services Only (SSO)</a:t>
            </a:r>
          </a:p>
          <a:p>
            <a:pPr marL="1028700" lvl="1" indent="-342900"/>
            <a:r>
              <a:rPr lang="en-US" sz="3400" dirty="0">
                <a:solidFill>
                  <a:srgbClr val="7030A0"/>
                </a:solidFill>
                <a:latin typeface="+mj-lt"/>
              </a:rPr>
              <a:t>DV Bonus Funding </a:t>
            </a:r>
          </a:p>
          <a:p>
            <a:pPr lvl="1" indent="0">
              <a:buNone/>
            </a:pPr>
            <a:endParaRPr lang="en-US" sz="900" b="0" dirty="0"/>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a:off x="12146279" y="0"/>
            <a:ext cx="45719" cy="6373368"/>
          </a:xfrm>
        </p:spPr>
        <p:txBody>
          <a:bodyPr/>
          <a:lstStyle/>
          <a:p>
            <a:endParaRPr lang="en-US"/>
          </a:p>
        </p:txBody>
      </p:sp>
      <p:pic>
        <p:nvPicPr>
          <p:cNvPr id="6" name="Picture 5">
            <a:extLst>
              <a:ext uri="{FF2B5EF4-FFF2-40B4-BE49-F238E27FC236}">
                <a16:creationId xmlns:a16="http://schemas.microsoft.com/office/drawing/2014/main" id="{43FAEDD5-5EB1-4EDF-AA75-F03F7F87B9D9}"/>
              </a:ext>
            </a:extLst>
          </p:cNvPr>
          <p:cNvPicPr>
            <a:picLocks noChangeAspect="1"/>
          </p:cNvPicPr>
          <p:nvPr/>
        </p:nvPicPr>
        <p:blipFill>
          <a:blip r:embed="rId3"/>
          <a:stretch>
            <a:fillRect/>
          </a:stretch>
        </p:blipFill>
        <p:spPr>
          <a:xfrm>
            <a:off x="137158" y="85295"/>
            <a:ext cx="1116155" cy="1061334"/>
          </a:xfrm>
          <a:prstGeom prst="rect">
            <a:avLst/>
          </a:prstGeom>
        </p:spPr>
      </p:pic>
    </p:spTree>
    <p:extLst>
      <p:ext uri="{BB962C8B-B14F-4D97-AF65-F5344CB8AC3E}">
        <p14:creationId xmlns:p14="http://schemas.microsoft.com/office/powerpoint/2010/main" val="2348990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844061" y="326319"/>
            <a:ext cx="10690595" cy="766813"/>
          </a:xfrm>
        </p:spPr>
        <p:txBody>
          <a:bodyPr>
            <a:no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r>
              <a:rPr lang="en-US" sz="3600" i="1" dirty="0"/>
              <a:t>         </a:t>
            </a:r>
            <a:r>
              <a:rPr lang="en-US" sz="3400" dirty="0">
                <a:solidFill>
                  <a:srgbClr val="7030A0"/>
                </a:solidFill>
              </a:rPr>
              <a:t>Emergency Solutions Grants (ESG)</a:t>
            </a:r>
          </a:p>
        </p:txBody>
      </p:sp>
      <p:sp>
        <p:nvSpPr>
          <p:cNvPr id="7" name="Text Placeholder 8">
            <a:extLst>
              <a:ext uri="{FF2B5EF4-FFF2-40B4-BE49-F238E27FC236}">
                <a16:creationId xmlns:a16="http://schemas.microsoft.com/office/drawing/2014/main" id="{D5590F22-DB5F-A543-B232-E6A93C895808}"/>
              </a:ext>
            </a:extLst>
          </p:cNvPr>
          <p:cNvSpPr>
            <a:spLocks noGrp="1"/>
          </p:cNvSpPr>
          <p:nvPr>
            <p:ph type="body" sz="quarter" idx="15" hasCustomPrompt="1"/>
          </p:nvPr>
        </p:nvSpPr>
        <p:spPr>
          <a:xfrm>
            <a:off x="312726" y="1251766"/>
            <a:ext cx="9677419" cy="4930328"/>
          </a:xfrm>
        </p:spPr>
        <p:txBody>
          <a:bodyPr>
            <a:normAutofit fontScale="85000" lnSpcReduction="20000"/>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r>
              <a:rPr lang="en-US" sz="3800" b="0" u="sng" dirty="0">
                <a:solidFill>
                  <a:srgbClr val="7030A0"/>
                </a:solidFill>
              </a:rPr>
              <a:t>General</a:t>
            </a:r>
            <a:r>
              <a:rPr lang="en-US" sz="3800" b="0" dirty="0">
                <a:solidFill>
                  <a:srgbClr val="7030A0"/>
                </a:solidFill>
              </a:rPr>
              <a:t>: </a:t>
            </a:r>
            <a:r>
              <a:rPr lang="en-US" sz="3300" b="0" dirty="0">
                <a:solidFill>
                  <a:srgbClr val="7030A0"/>
                </a:solidFill>
              </a:rPr>
              <a:t>Federal program that funds services and assistance to people who are experiencing a housing crisis or houselessness to obtain housing. </a:t>
            </a:r>
          </a:p>
          <a:p>
            <a:endParaRPr lang="en-US" sz="1100" b="0" dirty="0"/>
          </a:p>
          <a:p>
            <a:r>
              <a:rPr lang="en-US" sz="3800" b="0" u="sng" dirty="0"/>
              <a:t>Funding Allocation</a:t>
            </a:r>
            <a:r>
              <a:rPr lang="en-US" sz="3800" b="0" dirty="0"/>
              <a:t>: </a:t>
            </a:r>
            <a:r>
              <a:rPr lang="en-US" sz="3300" b="0" dirty="0"/>
              <a:t>HUD allocates funding to local jurisdictions annually, which is then distributed through a competitive application process. </a:t>
            </a:r>
          </a:p>
          <a:p>
            <a:endParaRPr lang="en-US" sz="1000" b="0" dirty="0"/>
          </a:p>
          <a:p>
            <a:r>
              <a:rPr lang="en-US" sz="3800" b="0" u="sng" dirty="0"/>
              <a:t>Eligible Programming</a:t>
            </a:r>
            <a:r>
              <a:rPr lang="en-US" sz="3800" b="0" dirty="0"/>
              <a:t>: </a:t>
            </a:r>
          </a:p>
          <a:p>
            <a:pPr marL="1143000" lvl="1" indent="-457200"/>
            <a:r>
              <a:rPr lang="en-US" sz="3300" dirty="0">
                <a:solidFill>
                  <a:srgbClr val="7030A0"/>
                </a:solidFill>
                <a:latin typeface="+mj-lt"/>
              </a:rPr>
              <a:t>Street Outreach</a:t>
            </a:r>
          </a:p>
          <a:p>
            <a:pPr marL="1143000" lvl="1" indent="-457200"/>
            <a:r>
              <a:rPr lang="en-US" sz="3300" dirty="0">
                <a:solidFill>
                  <a:srgbClr val="7030A0"/>
                </a:solidFill>
                <a:latin typeface="+mj-lt"/>
              </a:rPr>
              <a:t>Emergency Shelter</a:t>
            </a:r>
          </a:p>
          <a:p>
            <a:pPr marL="1143000" lvl="1" indent="-457200"/>
            <a:r>
              <a:rPr lang="en-US" sz="3300" dirty="0">
                <a:solidFill>
                  <a:srgbClr val="7030A0"/>
                </a:solidFill>
                <a:latin typeface="+mj-lt"/>
              </a:rPr>
              <a:t>Homelessness Prevention </a:t>
            </a:r>
          </a:p>
          <a:p>
            <a:pPr marL="1143000" lvl="1" indent="-457200"/>
            <a:r>
              <a:rPr lang="en-US" sz="3300" dirty="0">
                <a:solidFill>
                  <a:srgbClr val="7030A0"/>
                </a:solidFill>
                <a:latin typeface="+mj-lt"/>
              </a:rPr>
              <a:t>Rapid Rehousing </a:t>
            </a:r>
          </a:p>
          <a:p>
            <a:pPr marL="1028700" lvl="1" indent="-342900">
              <a:buFont typeface="Wingdings" panose="05000000000000000000" pitchFamily="2" charset="2"/>
              <a:buChar char="Ø"/>
            </a:pPr>
            <a:endParaRPr lang="en-US" sz="3000" b="0" dirty="0"/>
          </a:p>
          <a:p>
            <a:endParaRPr lang="en-US" sz="800" b="0" dirty="0"/>
          </a:p>
          <a:p>
            <a:endParaRPr lang="en-US" b="0" dirty="0"/>
          </a:p>
          <a:p>
            <a:endParaRPr lang="en-US" dirty="0"/>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a:off x="12146279" y="0"/>
            <a:ext cx="45719" cy="6373368"/>
          </a:xfrm>
        </p:spPr>
        <p:txBody>
          <a:bodyPr/>
          <a:lstStyle/>
          <a:p>
            <a:endParaRPr lang="en-US"/>
          </a:p>
        </p:txBody>
      </p:sp>
      <p:pic>
        <p:nvPicPr>
          <p:cNvPr id="8" name="Picture 7">
            <a:extLst>
              <a:ext uri="{FF2B5EF4-FFF2-40B4-BE49-F238E27FC236}">
                <a16:creationId xmlns:a16="http://schemas.microsoft.com/office/drawing/2014/main" id="{A2B3C59F-6A29-4A63-B7E6-8438426F0B7F}"/>
              </a:ext>
            </a:extLst>
          </p:cNvPr>
          <p:cNvPicPr>
            <a:picLocks noChangeAspect="1"/>
          </p:cNvPicPr>
          <p:nvPr/>
        </p:nvPicPr>
        <p:blipFill>
          <a:blip r:embed="rId3"/>
          <a:stretch>
            <a:fillRect/>
          </a:stretch>
        </p:blipFill>
        <p:spPr>
          <a:xfrm>
            <a:off x="312726" y="177400"/>
            <a:ext cx="1000148" cy="951025"/>
          </a:xfrm>
          <a:prstGeom prst="rect">
            <a:avLst/>
          </a:prstGeom>
        </p:spPr>
      </p:pic>
    </p:spTree>
    <p:extLst>
      <p:ext uri="{BB962C8B-B14F-4D97-AF65-F5344CB8AC3E}">
        <p14:creationId xmlns:p14="http://schemas.microsoft.com/office/powerpoint/2010/main" val="344137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8" y="0"/>
            <a:ext cx="45719" cy="6373368"/>
          </a:xfrm>
        </p:spPr>
        <p:txBody>
          <a:bodyPr/>
          <a:lstStyle/>
          <a:p>
            <a:endParaRPr lang="en-US"/>
          </a:p>
        </p:txBody>
      </p:sp>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p:nvPr>
        </p:nvSpPr>
        <p:spPr>
          <a:xfrm>
            <a:off x="-628822" y="269507"/>
            <a:ext cx="10672708" cy="580347"/>
          </a:xfrm>
        </p:spPr>
        <p:txBody>
          <a:bodyPr>
            <a:no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r>
              <a:rPr lang="en-US" sz="3400" dirty="0">
                <a:solidFill>
                  <a:srgbClr val="7030A0"/>
                </a:solidFill>
              </a:rPr>
              <a:t>       </a:t>
            </a:r>
            <a:r>
              <a:rPr lang="en-US" sz="4000" dirty="0">
                <a:solidFill>
                  <a:srgbClr val="7030A0"/>
                </a:solidFill>
              </a:rPr>
              <a:t>Victim of Crimes Act (VOCA) </a:t>
            </a:r>
          </a:p>
        </p:txBody>
      </p:sp>
      <p:sp>
        <p:nvSpPr>
          <p:cNvPr id="7" name="Text Placeholder 8">
            <a:extLst>
              <a:ext uri="{FF2B5EF4-FFF2-40B4-BE49-F238E27FC236}">
                <a16:creationId xmlns:a16="http://schemas.microsoft.com/office/drawing/2014/main" id="{D5590F22-DB5F-A543-B232-E6A93C895808}"/>
              </a:ext>
            </a:extLst>
          </p:cNvPr>
          <p:cNvSpPr>
            <a:spLocks noGrp="1"/>
          </p:cNvSpPr>
          <p:nvPr>
            <p:ph type="body" sz="quarter" idx="15"/>
          </p:nvPr>
        </p:nvSpPr>
        <p:spPr>
          <a:xfrm>
            <a:off x="166956" y="1036320"/>
            <a:ext cx="9446624" cy="5251753"/>
          </a:xfrm>
        </p:spPr>
        <p:txBody>
          <a:bodyPr>
            <a:normAutofit/>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r>
              <a:rPr lang="en-US" sz="3200" b="0" u="sng" dirty="0">
                <a:solidFill>
                  <a:srgbClr val="7030A0"/>
                </a:solidFill>
                <a:latin typeface="Calibri Light" panose="020F0302020204030204" pitchFamily="34" charset="0"/>
                <a:cs typeface="Calibri Light" panose="020F0302020204030204" pitchFamily="34" charset="0"/>
              </a:rPr>
              <a:t>General</a:t>
            </a:r>
            <a:r>
              <a:rPr lang="en-US" sz="3200" b="0" dirty="0">
                <a:solidFill>
                  <a:srgbClr val="7030A0"/>
                </a:solidFill>
                <a:latin typeface="Calibri Light" panose="020F0302020204030204" pitchFamily="34" charset="0"/>
                <a:cs typeface="Calibri Light" panose="020F0302020204030204" pitchFamily="34" charset="0"/>
              </a:rPr>
              <a:t>: Federal program that supports direct services to crime victims. </a:t>
            </a:r>
          </a:p>
          <a:p>
            <a:endParaRPr lang="en-US" sz="800" dirty="0">
              <a:latin typeface="Calibri Light" panose="020F0302020204030204" pitchFamily="34" charset="0"/>
              <a:cs typeface="Calibri Light" panose="020F0302020204030204" pitchFamily="34" charset="0"/>
            </a:endParaRPr>
          </a:p>
          <a:p>
            <a:r>
              <a:rPr lang="en-US" sz="3200" b="0" u="sng" dirty="0">
                <a:solidFill>
                  <a:srgbClr val="7030A0"/>
                </a:solidFill>
                <a:latin typeface="Calibri Light" panose="020F0302020204030204" pitchFamily="34" charset="0"/>
                <a:cs typeface="Calibri Light" panose="020F0302020204030204" pitchFamily="34" charset="0"/>
              </a:rPr>
              <a:t>Funding Allocation</a:t>
            </a:r>
            <a:r>
              <a:rPr lang="en-US" sz="3200" b="0" dirty="0">
                <a:solidFill>
                  <a:srgbClr val="7030A0"/>
                </a:solidFill>
                <a:latin typeface="Calibri Light" panose="020F0302020204030204" pitchFamily="34" charset="0"/>
                <a:cs typeface="Calibri Light" panose="020F0302020204030204" pitchFamily="34" charset="0"/>
              </a:rPr>
              <a:t>: State administrators receive formula funding from OVC and distribute to eligible applicants through a competitive application process.</a:t>
            </a:r>
          </a:p>
          <a:p>
            <a:endParaRPr lang="en-US" sz="800" b="0" dirty="0">
              <a:solidFill>
                <a:srgbClr val="7030A0"/>
              </a:solidFill>
              <a:latin typeface="Calibri Light" panose="020F0302020204030204" pitchFamily="34" charset="0"/>
              <a:cs typeface="Calibri Light" panose="020F0302020204030204" pitchFamily="34" charset="0"/>
            </a:endParaRPr>
          </a:p>
          <a:p>
            <a:r>
              <a:rPr lang="en-US" sz="3200" b="0" u="sng" dirty="0">
                <a:solidFill>
                  <a:srgbClr val="7030A0"/>
                </a:solidFill>
                <a:latin typeface="Calibri Light" panose="020F0302020204030204" pitchFamily="34" charset="0"/>
                <a:cs typeface="Calibri Light" panose="020F0302020204030204" pitchFamily="34" charset="0"/>
              </a:rPr>
              <a:t>Eligible housing-related activities</a:t>
            </a:r>
            <a:r>
              <a:rPr lang="en-US" sz="3200" b="0" dirty="0">
                <a:solidFill>
                  <a:srgbClr val="7030A0"/>
                </a:solidFill>
                <a:latin typeface="Calibri Light" panose="020F0302020204030204" pitchFamily="34" charset="0"/>
                <a:cs typeface="Calibri Light" panose="020F0302020204030204" pitchFamily="34" charset="0"/>
              </a:rPr>
              <a:t>:  </a:t>
            </a:r>
          </a:p>
          <a:p>
            <a:pPr marL="1028700" lvl="1" indent="-342900"/>
            <a:r>
              <a:rPr lang="en-US" sz="2800" dirty="0">
                <a:solidFill>
                  <a:srgbClr val="7030A0"/>
                </a:solidFill>
                <a:latin typeface="Calibri Light" panose="020F0302020204030204" pitchFamily="34" charset="0"/>
                <a:cs typeface="Calibri Light" panose="020F0302020204030204" pitchFamily="34" charset="0"/>
              </a:rPr>
              <a:t>Emergency shelter </a:t>
            </a:r>
          </a:p>
          <a:p>
            <a:pPr marL="1028700" lvl="1" indent="-342900"/>
            <a:r>
              <a:rPr lang="en-US" sz="2800" dirty="0">
                <a:solidFill>
                  <a:srgbClr val="7030A0"/>
                </a:solidFill>
                <a:latin typeface="Calibri Light" panose="020F0302020204030204" pitchFamily="34" charset="0"/>
                <a:cs typeface="Calibri Light" panose="020F0302020204030204" pitchFamily="34" charset="0"/>
              </a:rPr>
              <a:t>Transitional Housing </a:t>
            </a:r>
          </a:p>
          <a:p>
            <a:pPr marL="1028700" lvl="1" indent="-342900"/>
            <a:r>
              <a:rPr lang="en-US" sz="2800" dirty="0">
                <a:solidFill>
                  <a:srgbClr val="7030A0"/>
                </a:solidFill>
                <a:latin typeface="Calibri Light" panose="020F0302020204030204" pitchFamily="34" charset="0"/>
                <a:cs typeface="Calibri Light" panose="020F0302020204030204" pitchFamily="34" charset="0"/>
              </a:rPr>
              <a:t>Assistance with relocation if necessary for safety</a:t>
            </a:r>
          </a:p>
          <a:p>
            <a:endParaRPr lang="en-US" sz="2000" b="0" dirty="0">
              <a:solidFill>
                <a:srgbClr val="7030A0"/>
              </a:solidFill>
            </a:endParaRPr>
          </a:p>
          <a:p>
            <a:pPr marL="285750" indent="-28575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A884A949-CFBD-4BF6-8B6A-4A2DE1EBDC49}"/>
              </a:ext>
            </a:extLst>
          </p:cNvPr>
          <p:cNvPicPr>
            <a:picLocks noChangeAspect="1"/>
          </p:cNvPicPr>
          <p:nvPr/>
        </p:nvPicPr>
        <p:blipFill>
          <a:blip r:embed="rId4"/>
          <a:stretch>
            <a:fillRect/>
          </a:stretch>
        </p:blipFill>
        <p:spPr>
          <a:xfrm>
            <a:off x="166956" y="93232"/>
            <a:ext cx="955024" cy="943087"/>
          </a:xfrm>
          <a:prstGeom prst="rect">
            <a:avLst/>
          </a:prstGeom>
        </p:spPr>
      </p:pic>
    </p:spTree>
    <p:extLst>
      <p:ext uri="{BB962C8B-B14F-4D97-AF65-F5344CB8AC3E}">
        <p14:creationId xmlns:p14="http://schemas.microsoft.com/office/powerpoint/2010/main" val="3364178695"/>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Pinnacle">
      <a:dk1>
        <a:srgbClr val="000000"/>
      </a:dk1>
      <a:lt1>
        <a:srgbClr val="FFFFFF"/>
      </a:lt1>
      <a:dk2>
        <a:srgbClr val="44546A"/>
      </a:dk2>
      <a:lt2>
        <a:srgbClr val="E7E6E6"/>
      </a:lt2>
      <a:accent1>
        <a:srgbClr val="F99D30"/>
      </a:accent1>
      <a:accent2>
        <a:srgbClr val="89B6CA"/>
      </a:accent2>
      <a:accent3>
        <a:srgbClr val="B3BA4B"/>
      </a:accent3>
      <a:accent4>
        <a:srgbClr val="6C7C7E"/>
      </a:accent4>
      <a:accent5>
        <a:srgbClr val="F58326"/>
      </a:accent5>
      <a:accent6>
        <a:srgbClr val="FDB924"/>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innacle">
    <a:dk1>
      <a:srgbClr val="000000"/>
    </a:dk1>
    <a:lt1>
      <a:srgbClr val="FFFFFF"/>
    </a:lt1>
    <a:dk2>
      <a:srgbClr val="44546A"/>
    </a:dk2>
    <a:lt2>
      <a:srgbClr val="E7E6E6"/>
    </a:lt2>
    <a:accent1>
      <a:srgbClr val="F99D30"/>
    </a:accent1>
    <a:accent2>
      <a:srgbClr val="89B6CA"/>
    </a:accent2>
    <a:accent3>
      <a:srgbClr val="B3BA4B"/>
    </a:accent3>
    <a:accent4>
      <a:srgbClr val="6C7C7E"/>
    </a:accent4>
    <a:accent5>
      <a:srgbClr val="F58326"/>
    </a:accent5>
    <a:accent6>
      <a:srgbClr val="FDB924"/>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7217</TotalTime>
  <Words>5073</Words>
  <Application>Microsoft Office PowerPoint</Application>
  <PresentationFormat>Widescreen</PresentationFormat>
  <Paragraphs>404</Paragraphs>
  <Slides>20</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arial</vt:lpstr>
      <vt:lpstr>Calibri</vt:lpstr>
      <vt:lpstr>Calibri Light</vt:lpstr>
      <vt:lpstr>IBM Plex Serif</vt:lpstr>
      <vt:lpstr>Open Sans</vt:lpstr>
      <vt:lpstr>Roboto</vt:lpstr>
      <vt:lpstr>Symbol</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lindsay@imagehaus.net</dc:creator>
  <cp:lastModifiedBy>Twyla Olson</cp:lastModifiedBy>
  <cp:revision>730</cp:revision>
  <cp:lastPrinted>2022-07-27T21:17:24Z</cp:lastPrinted>
  <dcterms:created xsi:type="dcterms:W3CDTF">2019-01-14T19:26:18Z</dcterms:created>
  <dcterms:modified xsi:type="dcterms:W3CDTF">2023-10-06T16:00:22Z</dcterms:modified>
</cp:coreProperties>
</file>